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7"/>
  </p:notesMasterIdLst>
  <p:sldIdLst>
    <p:sldId id="256" r:id="rId5"/>
    <p:sldId id="257" r:id="rId6"/>
    <p:sldId id="264" r:id="rId7"/>
    <p:sldId id="267" r:id="rId8"/>
    <p:sldId id="268" r:id="rId9"/>
    <p:sldId id="269" r:id="rId10"/>
    <p:sldId id="270" r:id="rId11"/>
    <p:sldId id="290" r:id="rId12"/>
    <p:sldId id="291" r:id="rId13"/>
    <p:sldId id="293" r:id="rId14"/>
    <p:sldId id="295" r:id="rId15"/>
    <p:sldId id="294" r:id="rId16"/>
    <p:sldId id="286" r:id="rId17"/>
    <p:sldId id="283" r:id="rId18"/>
    <p:sldId id="280" r:id="rId19"/>
    <p:sldId id="284" r:id="rId20"/>
    <p:sldId id="285" r:id="rId21"/>
    <p:sldId id="277" r:id="rId22"/>
    <p:sldId id="266" r:id="rId23"/>
    <p:sldId id="275" r:id="rId24"/>
    <p:sldId id="278" r:id="rId25"/>
    <p:sldId id="263"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Afriyie Attakorah" initials="JAA" lastIdx="1" clrIdx="0">
    <p:extLst>
      <p:ext uri="{19B8F6BF-5375-455C-9EA6-DF929625EA0E}">
        <p15:presenceInfo xmlns:p15="http://schemas.microsoft.com/office/powerpoint/2012/main" userId="5ae2cb8587c540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C905E-F3AE-4DA3-BC8D-69748E100412}" v="46" dt="2019-12-07T17:24:58.59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5"/>
  </p:normalViewPr>
  <p:slideViewPr>
    <p:cSldViewPr snapToGrid="0">
      <p:cViewPr varScale="1">
        <p:scale>
          <a:sx n="18" d="100"/>
          <a:sy n="18" d="100"/>
        </p:scale>
        <p:origin x="1028" y="6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980522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Layout" Target="../slideLayouts/slideLayout3.xml"/><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nanonets.com/blog/optical-flow/" TargetMode="External"/><Relationship Id="rId2" Type="http://schemas.openxmlformats.org/officeDocument/2006/relationships/hyperlink" Target="https://medium.com/swlh/what-is-optical-flow-and-why-does-it-matter-in-deep-learning-b3278bb205b5"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p>
        </p:txBody>
      </p:sp>
      <p:sp>
        <p:nvSpPr>
          <p:cNvPr id="52" name="Очень крутой…"/>
          <p:cNvSpPr txBox="1"/>
          <p:nvPr/>
        </p:nvSpPr>
        <p:spPr>
          <a:xfrm>
            <a:off x="7116914" y="3902926"/>
            <a:ext cx="16055320" cy="3246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en-US" dirty="0"/>
              <a:t>OPTICAL FLOW ESTIMATION BASED ON DEEP LEARNING APPROACHES</a:t>
            </a:r>
          </a:p>
        </p:txBody>
      </p:sp>
      <p:sp>
        <p:nvSpPr>
          <p:cNvPr id="53" name="Очень крутой подзаголовок презентации"/>
          <p:cNvSpPr txBox="1"/>
          <p:nvPr/>
        </p:nvSpPr>
        <p:spPr>
          <a:xfrm>
            <a:off x="7116914" y="7838245"/>
            <a:ext cx="13156002" cy="3142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en-US" dirty="0"/>
              <a:t>Student: Attakorah Joseph Afriyie</a:t>
            </a:r>
          </a:p>
          <a:p>
            <a:r>
              <a:rPr lang="en-US" sz="2600" dirty="0"/>
              <a:t>    </a:t>
            </a:r>
          </a:p>
          <a:p>
            <a:r>
              <a:rPr lang="en-US" dirty="0"/>
              <a:t>Supervisor: Professor </a:t>
            </a:r>
            <a:r>
              <a:rPr lang="en-US" dirty="0" err="1"/>
              <a:t>Hadi</a:t>
            </a:r>
            <a:r>
              <a:rPr lang="en-US" dirty="0"/>
              <a:t> Saleh</a:t>
            </a:r>
          </a:p>
          <a:p>
            <a:r>
              <a:rPr lang="en-US" sz="2600" dirty="0"/>
              <a:t>   </a:t>
            </a:r>
          </a:p>
        </p:txBody>
      </p:sp>
      <p:sp>
        <p:nvSpPr>
          <p:cNvPr id="54" name="Название подразделения,  лаборатории, факультета и т.д."/>
          <p:cNvSpPr txBox="1"/>
          <p:nvPr/>
        </p:nvSpPr>
        <p:spPr>
          <a:xfrm>
            <a:off x="7116914" y="909578"/>
            <a:ext cx="12130090" cy="2083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en-US" sz="4200" dirty="0">
                <a:sym typeface="Arial Narrow"/>
              </a:rPr>
              <a:t>National Research University Higher School of Economics</a:t>
            </a:r>
            <a:br>
              <a:rPr lang="en-US" dirty="0"/>
            </a:br>
            <a:r>
              <a:rPr lang="en-US" dirty="0"/>
              <a:t>Faculty of Computer Science</a:t>
            </a:r>
          </a:p>
          <a:p>
            <a:pPr algn="l">
              <a:defRPr sz="4200">
                <a:solidFill>
                  <a:srgbClr val="253957"/>
                </a:solidFill>
                <a:latin typeface="+mn-lt"/>
                <a:ea typeface="+mn-ea"/>
                <a:cs typeface="+mn-cs"/>
                <a:sym typeface="Arial Narrow"/>
              </a:defRPr>
            </a:pPr>
            <a:r>
              <a:rPr lang="en-US" dirty="0"/>
              <a:t>Master’s </a:t>
            </a:r>
            <a:r>
              <a:rPr lang="en-US" dirty="0" err="1"/>
              <a:t>Programme</a:t>
            </a:r>
            <a:r>
              <a:rPr lang="en-US" dirty="0"/>
              <a:t> ‘System and Software Engineering’</a:t>
            </a:r>
          </a:p>
        </p:txBody>
      </p:sp>
      <p:sp>
        <p:nvSpPr>
          <p:cNvPr id="55" name="Москва, 2017"/>
          <p:cNvSpPr txBox="1"/>
          <p:nvPr/>
        </p:nvSpPr>
        <p:spPr>
          <a:xfrm>
            <a:off x="7116915" y="11877127"/>
            <a:ext cx="9443424" cy="605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en-US" sz="3000" b="1" dirty="0"/>
              <a:t>Moscow, 2019</a:t>
            </a:r>
          </a:p>
        </p:txBody>
      </p:sp>
      <p:pic>
        <p:nvPicPr>
          <p:cNvPr id="9" name="Изображение" descr="Изображение"/>
          <p:cNvPicPr>
            <a:picLocks noChangeAspect="1"/>
          </p:cNvPicPr>
          <p:nvPr/>
        </p:nvPicPr>
        <p:blipFill>
          <a:blip r:embed="rId2"/>
          <a:stretch>
            <a:fillRect/>
          </a:stretch>
        </p:blipFill>
        <p:spPr>
          <a:xfrm>
            <a:off x="1506855" y="1330739"/>
            <a:ext cx="2166348" cy="2792805"/>
          </a:xfrm>
          <a:prstGeom prst="rect">
            <a:avLst/>
          </a:prstGeom>
          <a:ln w="12700">
            <a:miter lim="400000"/>
          </a:ln>
        </p:spPr>
      </p:pic>
      <p:sp>
        <p:nvSpPr>
          <p:cNvPr id="2" name="Slide Number Placeholder 1">
            <a:extLst>
              <a:ext uri="{FF2B5EF4-FFF2-40B4-BE49-F238E27FC236}">
                <a16:creationId xmlns:a16="http://schemas.microsoft.com/office/drawing/2014/main" id="{9F10E97A-D5BC-4FD9-BEC7-2AD91BF51DC0}"/>
              </a:ext>
            </a:extLst>
          </p:cNvPr>
          <p:cNvSpPr>
            <a:spLocks noGrp="1"/>
          </p:cNvSpPr>
          <p:nvPr>
            <p:ph type="sldNum" sz="quarter" idx="2"/>
          </p:nvPr>
        </p:nvSpPr>
        <p:spPr/>
        <p:txBody>
          <a:bodyPr/>
          <a:lstStyle/>
          <a:p>
            <a:fld id="{86CB4B4D-7CA3-9044-876B-883B54F8677D}" type="slidenum">
              <a:rPr lang="en-US" smtClean="0"/>
              <a:t>1</a:t>
            </a:fld>
            <a:endParaRPr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972525" y="317742"/>
            <a:ext cx="22421087" cy="1179845"/>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algn="l" defTabSz="914400" hangingPunct="1">
              <a:lnSpc>
                <a:spcPct val="90000"/>
              </a:lnSpc>
              <a:spcBef>
                <a:spcPct val="0"/>
              </a:spcBef>
              <a:spcAft>
                <a:spcPts val="600"/>
              </a:spcAft>
            </a:pPr>
            <a:r>
              <a:rPr lang="en-US" sz="7000" b="1" cap="all" dirty="0">
                <a:solidFill>
                  <a:srgbClr val="253957"/>
                </a:solidFill>
                <a:latin typeface="Arial Narrow" charset="0"/>
              </a:rPr>
              <a:t>Optical Flow – State of the art – previous Methods</a:t>
            </a:r>
          </a:p>
        </p:txBody>
      </p:sp>
      <p:sp>
        <p:nvSpPr>
          <p:cNvPr id="4" name="TextBox 3">
            <a:extLst>
              <a:ext uri="{FF2B5EF4-FFF2-40B4-BE49-F238E27FC236}">
                <a16:creationId xmlns:a16="http://schemas.microsoft.com/office/drawing/2014/main" id="{8034540D-8C47-42B7-A397-3BC0116ED38F}"/>
              </a:ext>
            </a:extLst>
          </p:cNvPr>
          <p:cNvSpPr txBox="1"/>
          <p:nvPr/>
        </p:nvSpPr>
        <p:spPr>
          <a:xfrm>
            <a:off x="972526" y="1621059"/>
            <a:ext cx="22421087" cy="1177719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0" algn="l"/>
            <a:r>
              <a:rPr lang="en-US" sz="4800" dirty="0"/>
              <a:t>•	Phase correlation – inverse of normalized cross-power spectrum</a:t>
            </a:r>
          </a:p>
          <a:p>
            <a:pPr lvl="0" algn="l"/>
            <a:r>
              <a:rPr lang="en-US" sz="4800" dirty="0"/>
              <a:t>•	Block-based methods – minimizing sum of squared differences or sum of absolute differences, or maximizing normalized cross-correlation</a:t>
            </a:r>
          </a:p>
          <a:p>
            <a:pPr lvl="0" algn="l"/>
            <a:r>
              <a:rPr lang="en-US" sz="4800" dirty="0"/>
              <a:t>•	Differential methods of estimating optical flow, based on partial derivatives of the image signal and/or the sought flow field and higher-order partial derivatives, such as:</a:t>
            </a:r>
          </a:p>
          <a:p>
            <a:pPr lvl="0" algn="l"/>
            <a:r>
              <a:rPr lang="en-US" sz="4800" dirty="0"/>
              <a:t>O		</a:t>
            </a:r>
            <a:r>
              <a:rPr lang="en-US" sz="4800" b="1" dirty="0"/>
              <a:t>Lucas–</a:t>
            </a:r>
            <a:r>
              <a:rPr lang="en-US" sz="4800" b="1" dirty="0" err="1"/>
              <a:t>Kanade</a:t>
            </a:r>
            <a:r>
              <a:rPr lang="en-US" sz="4800" dirty="0"/>
              <a:t> method – regarding image patches and an affine model for the flow field</a:t>
            </a:r>
          </a:p>
          <a:p>
            <a:pPr lvl="0" algn="l"/>
            <a:r>
              <a:rPr lang="en-US" sz="4800" dirty="0"/>
              <a:t>o		</a:t>
            </a:r>
            <a:r>
              <a:rPr lang="en-US" sz="4800" b="1" dirty="0"/>
              <a:t>Horn–</a:t>
            </a:r>
            <a:r>
              <a:rPr lang="en-US" sz="4800" b="1" dirty="0" err="1"/>
              <a:t>Schunck</a:t>
            </a:r>
            <a:r>
              <a:rPr lang="en-US" sz="4800" dirty="0"/>
              <a:t> method – optimizing a functional based on residuals from the brightness constancy constraint, and a particular regularization term expressing the expected smoothness of the flow field</a:t>
            </a:r>
          </a:p>
          <a:p>
            <a:pPr lvl="0" algn="l"/>
            <a:r>
              <a:rPr lang="en-US" sz="4800" dirty="0"/>
              <a:t>•	Discrete optimization methods – the search space is quantized, and then image matching is addressed through label assignment at every pixel, such that the corresponding deformation minimizes the distance between the source and the target image. The optimal solution is often recovered through Max-flow min-cut theorem algorithms, linear programming or belief propagation methods.</a:t>
            </a:r>
          </a:p>
        </p:txBody>
      </p:sp>
      <p:sp>
        <p:nvSpPr>
          <p:cNvPr id="8" name="Isosceles Triangle 7">
            <a:extLst>
              <a:ext uri="{FF2B5EF4-FFF2-40B4-BE49-F238E27FC236}">
                <a16:creationId xmlns:a16="http://schemas.microsoft.com/office/drawing/2014/main" id="{C895F370-CDFD-4967-92A5-0EF5BB97C9C7}"/>
              </a:ext>
            </a:extLst>
          </p:cNvPr>
          <p:cNvSpPr/>
          <p:nvPr/>
        </p:nvSpPr>
        <p:spPr>
          <a:xfrm>
            <a:off x="19554952" y="11052170"/>
            <a:ext cx="508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7225850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2689624" y="960645"/>
            <a:ext cx="18492380" cy="1239431"/>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algn="l" defTabSz="914400" hangingPunct="1">
              <a:lnSpc>
                <a:spcPct val="90000"/>
              </a:lnSpc>
              <a:spcBef>
                <a:spcPct val="0"/>
              </a:spcBef>
              <a:spcAft>
                <a:spcPts val="600"/>
              </a:spcAft>
            </a:pPr>
            <a:r>
              <a:rPr lang="en-US" sz="7000" b="1" cap="all" dirty="0">
                <a:solidFill>
                  <a:srgbClr val="253957"/>
                </a:solidFill>
                <a:latin typeface="Arial Narrow" charset="0"/>
              </a:rPr>
              <a:t>Optical Flow – State of the art - Current</a:t>
            </a:r>
          </a:p>
        </p:txBody>
      </p:sp>
      <p:sp>
        <p:nvSpPr>
          <p:cNvPr id="4" name="TextBox 3">
            <a:extLst>
              <a:ext uri="{FF2B5EF4-FFF2-40B4-BE49-F238E27FC236}">
                <a16:creationId xmlns:a16="http://schemas.microsoft.com/office/drawing/2014/main" id="{8034540D-8C47-42B7-A397-3BC0116ED38F}"/>
              </a:ext>
            </a:extLst>
          </p:cNvPr>
          <p:cNvSpPr txBox="1"/>
          <p:nvPr/>
        </p:nvSpPr>
        <p:spPr>
          <a:xfrm>
            <a:off x="914400" y="2519110"/>
            <a:ext cx="22421087" cy="9660697"/>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marL="685800" lvl="0" indent="-685800" algn="l">
              <a:buFontTx/>
              <a:buChar char="-"/>
            </a:pPr>
            <a:r>
              <a:rPr lang="en-US" sz="4800" dirty="0"/>
              <a:t>SpyNet</a:t>
            </a:r>
          </a:p>
          <a:p>
            <a:pPr marL="685800" lvl="0" indent="-685800" algn="l">
              <a:buFontTx/>
              <a:buChar char="-"/>
            </a:pPr>
            <a:r>
              <a:rPr lang="en-US" sz="4800" dirty="0"/>
              <a:t>FlowNet2</a:t>
            </a:r>
          </a:p>
          <a:p>
            <a:pPr marL="685800" lvl="0" indent="-685800" algn="l">
              <a:buFontTx/>
              <a:buChar char="-"/>
            </a:pPr>
            <a:endParaRPr lang="en-US" sz="4800" dirty="0"/>
          </a:p>
          <a:p>
            <a:pPr lvl="0" algn="l"/>
            <a:r>
              <a:rPr lang="en-US" sz="4800" dirty="0"/>
              <a:t>The reported results by FlowNet2 and SpyNet show a clear trade-off between accuracy and model size</a:t>
            </a:r>
          </a:p>
        </p:txBody>
      </p:sp>
      <p:sp>
        <p:nvSpPr>
          <p:cNvPr id="8" name="Isosceles Triangle 7">
            <a:extLst>
              <a:ext uri="{FF2B5EF4-FFF2-40B4-BE49-F238E27FC236}">
                <a16:creationId xmlns:a16="http://schemas.microsoft.com/office/drawing/2014/main" id="{C895F370-CDFD-4967-92A5-0EF5BB97C9C7}"/>
              </a:ext>
            </a:extLst>
          </p:cNvPr>
          <p:cNvSpPr/>
          <p:nvPr/>
        </p:nvSpPr>
        <p:spPr>
          <a:xfrm>
            <a:off x="19554952" y="11052170"/>
            <a:ext cx="508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67004945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EDA84-DE27-4386-B648-55A39CE36B38}"/>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3" name="TextBox 2">
            <a:extLst>
              <a:ext uri="{FF2B5EF4-FFF2-40B4-BE49-F238E27FC236}">
                <a16:creationId xmlns:a16="http://schemas.microsoft.com/office/drawing/2014/main" id="{59B5E380-8C43-4D06-8ECC-BCA0A68F0AB2}"/>
              </a:ext>
            </a:extLst>
          </p:cNvPr>
          <p:cNvSpPr txBox="1"/>
          <p:nvPr/>
        </p:nvSpPr>
        <p:spPr>
          <a:xfrm>
            <a:off x="10046364" y="969975"/>
            <a:ext cx="14603132" cy="128636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a:solidFill>
                  <a:srgbClr val="253957"/>
                </a:solidFill>
                <a:latin typeface="Arial Narrow" charset="0"/>
                <a:ea typeface="+mn-ea"/>
                <a:cs typeface="+mn-cs"/>
              </a:rPr>
              <a:t>Deep learning Approaches</a:t>
            </a:r>
            <a:endParaRPr lang="en-US" sz="7000" b="1" cap="all" dirty="0">
              <a:solidFill>
                <a:srgbClr val="253957"/>
              </a:solidFill>
              <a:latin typeface="Arial Narrow" charset="0"/>
              <a:ea typeface="+mn-ea"/>
              <a:cs typeface="+mn-cs"/>
            </a:endParaRPr>
          </a:p>
        </p:txBody>
      </p:sp>
      <p:pic>
        <p:nvPicPr>
          <p:cNvPr id="4" name="Picture 3">
            <a:extLst>
              <a:ext uri="{FF2B5EF4-FFF2-40B4-BE49-F238E27FC236}">
                <a16:creationId xmlns:a16="http://schemas.microsoft.com/office/drawing/2014/main" id="{66C4EB0E-85BA-4EB1-8EC9-A40ADE8D9205}"/>
              </a:ext>
            </a:extLst>
          </p:cNvPr>
          <p:cNvPicPr>
            <a:picLocks noChangeAspect="1"/>
          </p:cNvPicPr>
          <p:nvPr/>
        </p:nvPicPr>
        <p:blipFill rotWithShape="1">
          <a:blip r:embed="rId2"/>
          <a:srcRect l="26780" r="35199"/>
          <a:stretch/>
        </p:blipFill>
        <p:spPr>
          <a:xfrm>
            <a:off x="20" y="10"/>
            <a:ext cx="9271162" cy="13715990"/>
          </a:xfrm>
          <a:prstGeom prst="rect">
            <a:avLst/>
          </a:prstGeom>
          <a:effectLst/>
        </p:spPr>
      </p:pic>
      <p:sp>
        <p:nvSpPr>
          <p:cNvPr id="5" name="TextBox 4">
            <a:extLst>
              <a:ext uri="{FF2B5EF4-FFF2-40B4-BE49-F238E27FC236}">
                <a16:creationId xmlns:a16="http://schemas.microsoft.com/office/drawing/2014/main" id="{B4701A05-AC37-4ABE-A091-3AB58CA4D792}"/>
              </a:ext>
            </a:extLst>
          </p:cNvPr>
          <p:cNvSpPr txBox="1"/>
          <p:nvPr/>
        </p:nvSpPr>
        <p:spPr>
          <a:xfrm>
            <a:off x="10046364" y="2256337"/>
            <a:ext cx="13172978" cy="10754217"/>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algn="l"/>
            <a:r>
              <a:rPr lang="en-US" sz="5400" dirty="0"/>
              <a:t>The problem of optical flow has since/historically been an optimization problem in computer vision. </a:t>
            </a:r>
            <a:r>
              <a:rPr lang="en-US" sz="5400" b="1" dirty="0"/>
              <a:t>Motivation:</a:t>
            </a:r>
            <a:r>
              <a:rPr lang="en-US" sz="5400" dirty="0"/>
              <a:t> Since optical flow is used in motion detection, video compression and several safety-critical applications like self-driving cars, it is important to optimize it to the best of its performance with state-of-the-art.</a:t>
            </a:r>
          </a:p>
          <a:p>
            <a:pPr algn="l"/>
            <a:r>
              <a:rPr lang="en-US" sz="5400" dirty="0"/>
              <a:t>Deep learning techniques has shown impressive results. Compared with traditional methods, CNN achieved a large improvement in quality in estimating optical flow.</a:t>
            </a:r>
          </a:p>
        </p:txBody>
      </p:sp>
    </p:spTree>
    <p:extLst>
      <p:ext uri="{BB962C8B-B14F-4D97-AF65-F5344CB8AC3E}">
        <p14:creationId xmlns:p14="http://schemas.microsoft.com/office/powerpoint/2010/main" val="351246819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178717"/>
            <a:ext cx="21506373" cy="6511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just"/>
            <a:r>
              <a:rPr lang="en-US" sz="4800" i="1" dirty="0"/>
              <a:t>Title: Determining optical flow. Artificial intelligence, </a:t>
            </a:r>
            <a:r>
              <a:rPr lang="en-US" dirty="0"/>
              <a:t>Horn, B. K., &amp; </a:t>
            </a:r>
            <a:r>
              <a:rPr lang="en-US" dirty="0" err="1"/>
              <a:t>Schunck</a:t>
            </a:r>
            <a:r>
              <a:rPr lang="en-US" dirty="0"/>
              <a:t> </a:t>
            </a:r>
            <a:endParaRPr lang="en-US" sz="4800" i="1" dirty="0"/>
          </a:p>
          <a:p>
            <a:pPr algn="just"/>
            <a:r>
              <a:rPr lang="en-US" sz="4800" i="1" dirty="0"/>
              <a:t>Year: 1981</a:t>
            </a:r>
          </a:p>
          <a:p>
            <a:pPr algn="just"/>
            <a:r>
              <a:rPr lang="en-US" sz="4800" i="1" dirty="0"/>
              <a:t>Limitation: complex and computationally expensive in real-time applications</a:t>
            </a:r>
          </a:p>
          <a:p>
            <a:pPr algn="just"/>
            <a:endParaRPr lang="en-US" sz="4800" i="1" dirty="0"/>
          </a:p>
          <a:p>
            <a:pPr algn="just"/>
            <a:r>
              <a:rPr lang="en-US" sz="4800" i="1" dirty="0"/>
              <a:t>Title: Lucas </a:t>
            </a:r>
            <a:r>
              <a:rPr lang="en-US" sz="4800" i="1" dirty="0" err="1"/>
              <a:t>Kanade</a:t>
            </a:r>
            <a:r>
              <a:rPr lang="en-US" sz="4800" i="1" dirty="0"/>
              <a:t> method </a:t>
            </a:r>
          </a:p>
          <a:p>
            <a:pPr algn="just"/>
            <a:r>
              <a:rPr lang="en-US" sz="4800" i="1" dirty="0"/>
              <a:t>regarding image patches and an affine model for the flow field</a:t>
            </a:r>
          </a:p>
          <a:p>
            <a:pPr algn="just"/>
            <a:r>
              <a:rPr lang="en-US" sz="4800" i="1" dirty="0"/>
              <a:t>Year: 1981</a:t>
            </a:r>
          </a:p>
          <a:p>
            <a:pPr algn="just"/>
            <a:r>
              <a:rPr lang="en-US" sz="4800" i="1" dirty="0"/>
              <a:t>Limitation: Manually tune all parameters, hence low scalability</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8" name="Заголовок основного текста">
            <a:extLst>
              <a:ext uri="{FF2B5EF4-FFF2-40B4-BE49-F238E27FC236}">
                <a16:creationId xmlns:a16="http://schemas.microsoft.com/office/drawing/2014/main" id="{9AF5FE76-5C9D-4113-A33B-BB5B41F91513}"/>
              </a:ext>
            </a:extLst>
          </p:cNvPr>
          <p:cNvSpPr txBox="1"/>
          <p:nvPr/>
        </p:nvSpPr>
        <p:spPr>
          <a:xfrm>
            <a:off x="1201063" y="3653274"/>
            <a:ext cx="16073438" cy="735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Non-Deep Learning (DL) Method</a:t>
            </a:r>
          </a:p>
        </p:txBody>
      </p:sp>
    </p:spTree>
    <p:extLst>
      <p:ext uri="{BB962C8B-B14F-4D97-AF65-F5344CB8AC3E}">
        <p14:creationId xmlns:p14="http://schemas.microsoft.com/office/powerpoint/2010/main" val="162457586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689894"/>
            <a:ext cx="21506373" cy="6000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just"/>
            <a:r>
              <a:rPr lang="en-US" sz="4800" i="1" dirty="0" err="1"/>
              <a:t>Title:FlowNetCorr</a:t>
            </a:r>
            <a:endParaRPr lang="en-US" sz="4800" i="1" dirty="0"/>
          </a:p>
          <a:p>
            <a:pPr algn="just"/>
            <a:endParaRPr lang="en-US" sz="4800" i="1" dirty="0"/>
          </a:p>
          <a:p>
            <a:pPr algn="just"/>
            <a:r>
              <a:rPr lang="en-US" sz="4800" i="1" dirty="0"/>
              <a:t>Year: 2015</a:t>
            </a:r>
          </a:p>
          <a:p>
            <a:pPr algn="just"/>
            <a:endParaRPr lang="en-US" sz="4800" i="1" dirty="0"/>
          </a:p>
          <a:p>
            <a:pPr algn="just"/>
            <a:r>
              <a:rPr lang="en-US" sz="4800" i="1" dirty="0"/>
              <a:t>Advantages: Faster rendering speed than traditional computer vision methods</a:t>
            </a:r>
          </a:p>
          <a:p>
            <a:pPr algn="just"/>
            <a:endParaRPr lang="en-US" sz="4800" i="1" dirty="0"/>
          </a:p>
          <a:p>
            <a:pPr algn="just"/>
            <a:r>
              <a:rPr lang="en-US" sz="4800" i="1" dirty="0"/>
              <a:t>Limitation: Two images are convoluted separately and are combined by a correlation layer. Poor performance on displacement</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14</a:t>
            </a:fld>
            <a:endParaRPr lang="en-US"/>
          </a:p>
        </p:txBody>
      </p:sp>
      <p:pic>
        <p:nvPicPr>
          <p:cNvPr id="3" name="Picture 2">
            <a:extLst>
              <a:ext uri="{FF2B5EF4-FFF2-40B4-BE49-F238E27FC236}">
                <a16:creationId xmlns:a16="http://schemas.microsoft.com/office/drawing/2014/main" id="{34F38DF8-7507-4BE7-AF32-21C9004D7523}"/>
              </a:ext>
            </a:extLst>
          </p:cNvPr>
          <p:cNvPicPr>
            <a:picLocks noChangeAspect="1"/>
          </p:cNvPicPr>
          <p:nvPr/>
        </p:nvPicPr>
        <p:blipFill>
          <a:blip r:embed="rId3"/>
          <a:stretch>
            <a:fillRect/>
          </a:stretch>
        </p:blipFill>
        <p:spPr>
          <a:xfrm>
            <a:off x="10192084" y="2662126"/>
            <a:ext cx="11645690" cy="3685766"/>
          </a:xfrm>
          <a:prstGeom prst="rect">
            <a:avLst/>
          </a:prstGeom>
        </p:spPr>
      </p:pic>
      <p:sp>
        <p:nvSpPr>
          <p:cNvPr id="10" name="Заголовок основного текста">
            <a:extLst>
              <a:ext uri="{FF2B5EF4-FFF2-40B4-BE49-F238E27FC236}">
                <a16:creationId xmlns:a16="http://schemas.microsoft.com/office/drawing/2014/main" id="{85530603-44B8-419C-B473-2239F4083CD3}"/>
              </a:ext>
            </a:extLst>
          </p:cNvPr>
          <p:cNvSpPr txBox="1"/>
          <p:nvPr/>
        </p:nvSpPr>
        <p:spPr>
          <a:xfrm>
            <a:off x="1201063" y="3718936"/>
            <a:ext cx="6991961" cy="670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58298997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653312"/>
            <a:ext cx="21506373" cy="60367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just"/>
            <a:r>
              <a:rPr lang="en-US" sz="4800" i="1" dirty="0"/>
              <a:t>Title: </a:t>
            </a:r>
            <a:r>
              <a:rPr lang="en-US" sz="4800" i="1" dirty="0" err="1"/>
              <a:t>Flownet</a:t>
            </a:r>
            <a:r>
              <a:rPr lang="en-US" sz="4800" i="1" dirty="0"/>
              <a:t>: Learning optical flow with convolutional networks. (</a:t>
            </a:r>
            <a:r>
              <a:rPr lang="en-US" sz="4800" i="1" dirty="0" err="1"/>
              <a:t>FlowNetS</a:t>
            </a:r>
            <a:r>
              <a:rPr lang="en-US" sz="4800" i="1" dirty="0"/>
              <a:t>)</a:t>
            </a:r>
          </a:p>
          <a:p>
            <a:pPr algn="just"/>
            <a:endParaRPr lang="en-US" sz="4800" i="1" dirty="0"/>
          </a:p>
          <a:p>
            <a:pPr algn="just"/>
            <a:r>
              <a:rPr lang="en-US" sz="4800" i="1" dirty="0"/>
              <a:t>Year: 2015</a:t>
            </a:r>
          </a:p>
          <a:p>
            <a:pPr algn="just"/>
            <a:endParaRPr lang="en-US" sz="4800" i="1" dirty="0"/>
          </a:p>
          <a:p>
            <a:pPr algn="just"/>
            <a:r>
              <a:rPr lang="en-US" sz="4800" i="1" dirty="0"/>
              <a:t>Advantages: Faster rendering speed than traditional computer vision methods</a:t>
            </a:r>
          </a:p>
          <a:p>
            <a:pPr algn="just"/>
            <a:endParaRPr lang="en-US" sz="4800" i="1" dirty="0"/>
          </a:p>
          <a:p>
            <a:pPr algn="just"/>
            <a:r>
              <a:rPr lang="en-US" sz="4800" i="1" dirty="0"/>
              <a:t>Limitation: simply stacks two sequentially adjacent images as input. Produces noisy and blurred results.</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15</a:t>
            </a:fld>
            <a:endParaRPr lang="en-US"/>
          </a:p>
        </p:txBody>
      </p:sp>
      <p:pic>
        <p:nvPicPr>
          <p:cNvPr id="3" name="Picture 2">
            <a:extLst>
              <a:ext uri="{FF2B5EF4-FFF2-40B4-BE49-F238E27FC236}">
                <a16:creationId xmlns:a16="http://schemas.microsoft.com/office/drawing/2014/main" id="{A25B9D05-6549-4114-BE84-956E760F8264}"/>
              </a:ext>
            </a:extLst>
          </p:cNvPr>
          <p:cNvPicPr>
            <a:picLocks noChangeAspect="1"/>
          </p:cNvPicPr>
          <p:nvPr/>
        </p:nvPicPr>
        <p:blipFill>
          <a:blip r:embed="rId3"/>
          <a:stretch>
            <a:fillRect/>
          </a:stretch>
        </p:blipFill>
        <p:spPr>
          <a:xfrm>
            <a:off x="9322420" y="2936092"/>
            <a:ext cx="12910296" cy="2995690"/>
          </a:xfrm>
          <a:prstGeom prst="rect">
            <a:avLst/>
          </a:prstGeom>
        </p:spPr>
      </p:pic>
      <p:sp>
        <p:nvSpPr>
          <p:cNvPr id="10" name="Заголовок основного текста">
            <a:extLst>
              <a:ext uri="{FF2B5EF4-FFF2-40B4-BE49-F238E27FC236}">
                <a16:creationId xmlns:a16="http://schemas.microsoft.com/office/drawing/2014/main" id="{68FC516E-90FE-4BED-A71B-4349AB6D0418}"/>
              </a:ext>
            </a:extLst>
          </p:cNvPr>
          <p:cNvSpPr txBox="1"/>
          <p:nvPr/>
        </p:nvSpPr>
        <p:spPr>
          <a:xfrm>
            <a:off x="1201063" y="3718936"/>
            <a:ext cx="6991961" cy="670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63781187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B04A65-4B63-4F5E-898D-64C00CF95183}"/>
              </a:ext>
            </a:extLst>
          </p:cNvPr>
          <p:cNvPicPr>
            <a:picLocks noChangeAspect="1"/>
          </p:cNvPicPr>
          <p:nvPr/>
        </p:nvPicPr>
        <p:blipFill>
          <a:blip r:embed="rId2"/>
          <a:stretch>
            <a:fillRect/>
          </a:stretch>
        </p:blipFill>
        <p:spPr>
          <a:xfrm>
            <a:off x="10306194" y="2005486"/>
            <a:ext cx="13936618" cy="5315884"/>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736501"/>
            <a:ext cx="21506373" cy="59553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just"/>
            <a:r>
              <a:rPr lang="en-US" sz="4800" i="1" dirty="0"/>
              <a:t>Title: </a:t>
            </a:r>
            <a:r>
              <a:rPr lang="en-US" sz="4800" i="1" dirty="0" err="1"/>
              <a:t>FlowNet</a:t>
            </a:r>
            <a:r>
              <a:rPr lang="en-US" sz="4800" i="1" dirty="0"/>
              <a:t> 2.0: Evolution of Optical Flow Estimation with Deep Networks</a:t>
            </a:r>
          </a:p>
          <a:p>
            <a:pPr algn="just"/>
            <a:endParaRPr lang="en-US" sz="4800" i="1" dirty="0"/>
          </a:p>
          <a:p>
            <a:pPr algn="just"/>
            <a:r>
              <a:rPr lang="en-US" sz="4800" i="1" dirty="0"/>
              <a:t>Year: 2016</a:t>
            </a:r>
          </a:p>
          <a:p>
            <a:pPr algn="just"/>
            <a:endParaRPr lang="en-US" sz="4800" i="1" dirty="0"/>
          </a:p>
          <a:p>
            <a:pPr algn="just"/>
            <a:r>
              <a:rPr lang="en-US" sz="4800" i="1" dirty="0"/>
              <a:t>Advantages: stacked by </a:t>
            </a:r>
            <a:r>
              <a:rPr lang="en-US" sz="4800" i="1" dirty="0" err="1"/>
              <a:t>flownets</a:t>
            </a:r>
            <a:r>
              <a:rPr lang="en-US" sz="4800" i="1" dirty="0"/>
              <a:t> and </a:t>
            </a:r>
            <a:r>
              <a:rPr lang="en-US" sz="4800" i="1" dirty="0" err="1"/>
              <a:t>flownetcorr</a:t>
            </a:r>
            <a:r>
              <a:rPr lang="en-US" sz="4800" i="1" dirty="0"/>
              <a:t>, and produces much better results. Based on </a:t>
            </a:r>
            <a:r>
              <a:rPr lang="en-US" sz="4800" i="1" dirty="0" err="1"/>
              <a:t>FlowNet</a:t>
            </a:r>
            <a:endParaRPr lang="en-US" sz="4800" i="1" dirty="0"/>
          </a:p>
          <a:p>
            <a:pPr algn="just"/>
            <a:endParaRPr lang="en-US" sz="4800" i="1" dirty="0"/>
          </a:p>
          <a:p>
            <a:pPr algn="just"/>
            <a:r>
              <a:rPr lang="en-US" sz="4800" i="1" dirty="0"/>
              <a:t>Limitation: </a:t>
            </a:r>
            <a:r>
              <a:rPr lang="en-US" sz="4800" i="1" dirty="0" err="1"/>
              <a:t>FlowNet</a:t>
            </a:r>
            <a:r>
              <a:rPr lang="en-US" sz="4800" i="1" dirty="0"/>
              <a:t> 2.0 is only marginally slower than the original </a:t>
            </a:r>
            <a:r>
              <a:rPr lang="en-US" sz="4800" i="1" dirty="0" err="1"/>
              <a:t>FlowNet</a:t>
            </a:r>
            <a:r>
              <a:rPr lang="en-US" sz="4800" i="1" dirty="0"/>
              <a:t> although decreases the estimation error by more than 50%</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8" name="Заголовок основного текста">
            <a:extLst>
              <a:ext uri="{FF2B5EF4-FFF2-40B4-BE49-F238E27FC236}">
                <a16:creationId xmlns:a16="http://schemas.microsoft.com/office/drawing/2014/main" id="{BD4BD588-82DB-474D-874B-BCDA6777F106}"/>
              </a:ext>
            </a:extLst>
          </p:cNvPr>
          <p:cNvSpPr txBox="1"/>
          <p:nvPr/>
        </p:nvSpPr>
        <p:spPr>
          <a:xfrm>
            <a:off x="1201063" y="3718936"/>
            <a:ext cx="6991961" cy="670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267152670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178717"/>
            <a:ext cx="21506373" cy="6511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just"/>
            <a:r>
              <a:rPr lang="en-US" sz="4800" i="1" dirty="0"/>
              <a:t>Title: Optical Flow Estimation using a Spatial Pyramid Network (</a:t>
            </a:r>
            <a:r>
              <a:rPr lang="en-US" sz="4800" i="1" dirty="0" err="1"/>
              <a:t>Spynet</a:t>
            </a:r>
            <a:r>
              <a:rPr lang="en-US" sz="4800" i="1" dirty="0"/>
              <a:t>) </a:t>
            </a:r>
          </a:p>
          <a:p>
            <a:pPr algn="just"/>
            <a:endParaRPr lang="en-US" sz="4800" i="1" dirty="0"/>
          </a:p>
          <a:p>
            <a:pPr algn="just"/>
            <a:r>
              <a:rPr lang="en-US" sz="4800" i="1" dirty="0"/>
              <a:t>Year: 2016</a:t>
            </a:r>
          </a:p>
          <a:p>
            <a:pPr algn="just"/>
            <a:endParaRPr lang="en-US" sz="4800" i="1" dirty="0"/>
          </a:p>
          <a:p>
            <a:pPr algn="just"/>
            <a:r>
              <a:rPr lang="en-US" sz="4800" i="1" dirty="0"/>
              <a:t>Advantages: much more lightweight, with fewer parameters, faster,  and produces large motions in a course to fine manner</a:t>
            </a:r>
          </a:p>
          <a:p>
            <a:pPr algn="just"/>
            <a:endParaRPr lang="en-US" sz="4800" i="1" dirty="0"/>
          </a:p>
          <a:p>
            <a:pPr algn="just"/>
            <a:r>
              <a:rPr lang="en-US" sz="4800" i="1" dirty="0"/>
              <a:t>Limitation: performs below FlowNet2.0</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8" name="Заголовок основного текста">
            <a:extLst>
              <a:ext uri="{FF2B5EF4-FFF2-40B4-BE49-F238E27FC236}">
                <a16:creationId xmlns:a16="http://schemas.microsoft.com/office/drawing/2014/main" id="{15569468-82FB-4E57-814B-7C220C8F30F8}"/>
              </a:ext>
            </a:extLst>
          </p:cNvPr>
          <p:cNvSpPr txBox="1"/>
          <p:nvPr/>
        </p:nvSpPr>
        <p:spPr>
          <a:xfrm>
            <a:off x="1201063" y="3718936"/>
            <a:ext cx="6991961" cy="670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63271000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E63A3B-7C9D-441F-B845-39B23183D6B2}"/>
              </a:ext>
            </a:extLst>
          </p:cNvPr>
          <p:cNvPicPr>
            <a:picLocks noChangeAspect="1"/>
          </p:cNvPicPr>
          <p:nvPr/>
        </p:nvPicPr>
        <p:blipFill>
          <a:blip r:embed="rId2"/>
          <a:stretch>
            <a:fillRect/>
          </a:stretch>
        </p:blipFill>
        <p:spPr>
          <a:xfrm>
            <a:off x="13932932" y="3829548"/>
            <a:ext cx="10077147" cy="6608943"/>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Objective</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11199" y="3541486"/>
            <a:ext cx="21506373" cy="19271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r>
              <a:rPr lang="en-US" sz="4800" dirty="0"/>
              <a:t>To generate a model which would be able to produce effective optical flow for given input sequence of raw images.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BBDF6FDA-AD51-4D08-ACDE-C7BA2E0F0E6C}"/>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3" name="Rectangle 2">
            <a:extLst>
              <a:ext uri="{FF2B5EF4-FFF2-40B4-BE49-F238E27FC236}">
                <a16:creationId xmlns:a16="http://schemas.microsoft.com/office/drawing/2014/main" id="{7D4CE431-9853-4D99-A763-01374DF0B5E1}"/>
              </a:ext>
            </a:extLst>
          </p:cNvPr>
          <p:cNvSpPr/>
          <p:nvPr/>
        </p:nvSpPr>
        <p:spPr>
          <a:xfrm>
            <a:off x="1211199" y="7500773"/>
            <a:ext cx="2677336" cy="1169551"/>
          </a:xfrm>
          <a:prstGeom prst="rect">
            <a:avLst/>
          </a:prstGeom>
        </p:spPr>
        <p:txBody>
          <a:bodyPr wrap="none">
            <a:spAutoFit/>
          </a:bodyPr>
          <a:lstStyle/>
          <a:p>
            <a:r>
              <a:rPr lang="en-US" sz="7000" b="1" cap="all" dirty="0">
                <a:solidFill>
                  <a:srgbClr val="253957"/>
                </a:solidFill>
                <a:latin typeface="Arial Narrow" charset="0"/>
              </a:rPr>
              <a:t>Tasks</a:t>
            </a:r>
          </a:p>
        </p:txBody>
      </p:sp>
      <p:sp>
        <p:nvSpPr>
          <p:cNvPr id="4" name="TextBox 3">
            <a:extLst>
              <a:ext uri="{FF2B5EF4-FFF2-40B4-BE49-F238E27FC236}">
                <a16:creationId xmlns:a16="http://schemas.microsoft.com/office/drawing/2014/main" id="{CFF9C76B-0F18-42F0-A0DF-67694CD85681}"/>
              </a:ext>
            </a:extLst>
          </p:cNvPr>
          <p:cNvSpPr txBox="1"/>
          <p:nvPr/>
        </p:nvSpPr>
        <p:spPr>
          <a:xfrm>
            <a:off x="1373628" y="8883718"/>
            <a:ext cx="23429471" cy="38683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lvl="0" indent="-685800" algn="l">
              <a:buFontTx/>
              <a:buChar char="-"/>
            </a:pPr>
            <a:r>
              <a:rPr lang="en-US" sz="4800" dirty="0"/>
              <a:t>Review related works on optical flow; 3 weeks</a:t>
            </a:r>
          </a:p>
          <a:p>
            <a:pPr marL="685800" lvl="0" indent="-685800" algn="l">
              <a:buFontTx/>
              <a:buChar char="-"/>
            </a:pPr>
            <a:r>
              <a:rPr lang="en-US" sz="4800" dirty="0"/>
              <a:t>Understand the dataset which contains images for training; 1 week</a:t>
            </a:r>
          </a:p>
          <a:p>
            <a:pPr marL="685800" lvl="0" indent="-685800" algn="l">
              <a:buFontTx/>
              <a:buChar char="-"/>
            </a:pPr>
            <a:r>
              <a:rPr lang="en-US" sz="4800" dirty="0"/>
              <a:t>Use deep learning approaches and TensorFlow library to generate a model; 1 Month</a:t>
            </a:r>
          </a:p>
          <a:p>
            <a:pPr marL="685800" lvl="0" indent="-685800" algn="l">
              <a:buFontTx/>
              <a:buChar char="-"/>
            </a:pPr>
            <a:r>
              <a:rPr lang="en-US" sz="4800" dirty="0"/>
              <a:t>Test the accuracy by comparing the produced optical flow with ground truth. 1 Month</a:t>
            </a:r>
          </a:p>
          <a:p>
            <a:pPr marL="0" marR="0" indent="0" algn="ctr" defTabSz="821531"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228882882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lyingthings3d">
            <a:extLst>
              <a:ext uri="{FF2B5EF4-FFF2-40B4-BE49-F238E27FC236}">
                <a16:creationId xmlns:a16="http://schemas.microsoft.com/office/drawing/2014/main" id="{ED2C4F8E-8FDE-41DC-9BCD-0F214B585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792" y="3367809"/>
            <a:ext cx="10682860" cy="5307836"/>
          </a:xfrm>
          <a:prstGeom prst="rect">
            <a:avLst/>
          </a:prstGeom>
          <a:noFill/>
          <a:extLst>
            <a:ext uri="{909E8E84-426E-40DD-AFC4-6F175D3DCCD1}">
              <a14:hiddenFill xmlns:a14="http://schemas.microsoft.com/office/drawing/2010/main">
                <a:solidFill>
                  <a:srgbClr val="FFFFFF"/>
                </a:solidFill>
              </a14:hiddenFill>
            </a:ext>
          </a:extLst>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Methods and Algorithms And Technologies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98365"/>
            <a:ext cx="8121355" cy="91061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685800" indent="-685800" algn="l">
              <a:buFontTx/>
              <a:buChar char="-"/>
            </a:pPr>
            <a:r>
              <a:rPr lang="en-US" dirty="0"/>
              <a:t>FlowNet2.0</a:t>
            </a:r>
          </a:p>
          <a:p>
            <a:pPr marL="685800" indent="-685800" algn="l">
              <a:buFontTx/>
              <a:buChar char="-"/>
            </a:pPr>
            <a:r>
              <a:rPr lang="en-US" dirty="0" err="1"/>
              <a:t>FlowNetS</a:t>
            </a:r>
            <a:endParaRPr lang="en-US" dirty="0"/>
          </a:p>
          <a:p>
            <a:pPr marL="685800" indent="-685800" algn="l">
              <a:buFontTx/>
              <a:buChar char="-"/>
            </a:pPr>
            <a:r>
              <a:rPr lang="en-US" dirty="0" err="1"/>
              <a:t>FlowNetC</a:t>
            </a:r>
            <a:endParaRPr lang="en-US" dirty="0"/>
          </a:p>
          <a:p>
            <a:pPr marL="685800" indent="-685800" algn="l">
              <a:buFontTx/>
              <a:buChar char="-"/>
            </a:pPr>
            <a:r>
              <a:rPr lang="en-US" dirty="0"/>
              <a:t>PWC-Net</a:t>
            </a:r>
          </a:p>
          <a:p>
            <a:pPr algn="l"/>
            <a:endParaRPr lang="en-US" dirty="0"/>
          </a:p>
          <a:p>
            <a:pPr algn="l"/>
            <a:r>
              <a:rPr lang="en-US" b="1" dirty="0"/>
              <a:t>Popular data sets: </a:t>
            </a:r>
            <a:r>
              <a:rPr lang="en-US" dirty="0"/>
              <a:t>FlyingThings3D and KITTI optical flow 2015</a:t>
            </a:r>
          </a:p>
          <a:p>
            <a:pPr algn="l"/>
            <a:endParaRPr lang="en-US" dirty="0"/>
          </a:p>
          <a:p>
            <a:pPr algn="l"/>
            <a:r>
              <a:rPr lang="en-US" b="1" dirty="0"/>
              <a:t>Technologies</a:t>
            </a:r>
            <a:r>
              <a:rPr lang="en-US" dirty="0"/>
              <a:t>: TensorFlow library and deep learning techniques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19</a:t>
            </a:fld>
            <a:endParaRPr lang="en-US"/>
          </a:p>
        </p:txBody>
      </p:sp>
      <p:pic>
        <p:nvPicPr>
          <p:cNvPr id="3" name="Picture 2">
            <a:extLst>
              <a:ext uri="{FF2B5EF4-FFF2-40B4-BE49-F238E27FC236}">
                <a16:creationId xmlns:a16="http://schemas.microsoft.com/office/drawing/2014/main" id="{0C140890-FC69-49D4-A949-9939FE2009F6}"/>
              </a:ext>
            </a:extLst>
          </p:cNvPr>
          <p:cNvPicPr>
            <a:picLocks noChangeAspect="1"/>
          </p:cNvPicPr>
          <p:nvPr/>
        </p:nvPicPr>
        <p:blipFill>
          <a:blip r:embed="rId4"/>
          <a:stretch>
            <a:fillRect/>
          </a:stretch>
        </p:blipFill>
        <p:spPr>
          <a:xfrm>
            <a:off x="12872720" y="8670630"/>
            <a:ext cx="6525932" cy="5079129"/>
          </a:xfrm>
          <a:prstGeom prst="rect">
            <a:avLst/>
          </a:prstGeom>
        </p:spPr>
      </p:pic>
    </p:spTree>
    <p:extLst>
      <p:ext uri="{BB962C8B-B14F-4D97-AF65-F5344CB8AC3E}">
        <p14:creationId xmlns:p14="http://schemas.microsoft.com/office/powerpoint/2010/main" val="302380631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INTRODUCTION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4661211"/>
            <a:ext cx="22001835" cy="80288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857250" indent="-857250" algn="l">
              <a:buFontTx/>
              <a:buChar char="-"/>
              <a:defRPr sz="2800">
                <a:solidFill>
                  <a:srgbClr val="253957"/>
                </a:solidFill>
                <a:latin typeface="+mn-lt"/>
                <a:ea typeface="+mn-ea"/>
                <a:cs typeface="+mn-cs"/>
                <a:sym typeface="Arial Narrow"/>
              </a:defRPr>
            </a:pPr>
            <a:r>
              <a:rPr lang="en-US" sz="5400" dirty="0"/>
              <a:t>Images have special characteristics;</a:t>
            </a:r>
          </a:p>
          <a:p>
            <a:pPr marL="857250" indent="-857250" algn="l">
              <a:buFontTx/>
              <a:buChar char="-"/>
              <a:defRPr sz="2800">
                <a:solidFill>
                  <a:srgbClr val="253957"/>
                </a:solidFill>
                <a:latin typeface="+mn-lt"/>
                <a:ea typeface="+mn-ea"/>
                <a:cs typeface="+mn-cs"/>
                <a:sym typeface="Arial Narrow"/>
              </a:defRPr>
            </a:pPr>
            <a:r>
              <a:rPr lang="en-US" sz="5400" dirty="0"/>
              <a:t>Videos have specific temporal resolution characteristics i.e. frame per second (fps);</a:t>
            </a:r>
          </a:p>
          <a:p>
            <a:pPr marL="857250" indent="-857250" algn="l">
              <a:buFontTx/>
              <a:buChar char="-"/>
              <a:defRPr sz="2800">
                <a:solidFill>
                  <a:srgbClr val="253957"/>
                </a:solidFill>
                <a:latin typeface="+mn-lt"/>
                <a:ea typeface="+mn-ea"/>
                <a:cs typeface="+mn-cs"/>
                <a:sym typeface="Arial Narrow"/>
              </a:defRPr>
            </a:pPr>
            <a:r>
              <a:rPr lang="en-US" sz="5400" dirty="0"/>
              <a:t>Optical Flow is the pattern of apparent motion of an object in a visual scene caused by the relative motion between an observer and the scene;</a:t>
            </a:r>
          </a:p>
          <a:p>
            <a:pPr marL="857250" indent="-857250" algn="l">
              <a:buFontTx/>
              <a:buChar char="-"/>
              <a:defRPr sz="2800">
                <a:solidFill>
                  <a:srgbClr val="253957"/>
                </a:solidFill>
                <a:latin typeface="+mn-lt"/>
                <a:ea typeface="+mn-ea"/>
                <a:cs typeface="+mn-cs"/>
                <a:sym typeface="Arial Narrow"/>
              </a:defRPr>
            </a:pPr>
            <a:r>
              <a:rPr lang="en-US" sz="5400" dirty="0"/>
              <a:t>Computer Vision technique.</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CA748A90-3880-4359-9275-E3EAAC980ACC}"/>
              </a:ext>
            </a:extLst>
          </p:cNvPr>
          <p:cNvSpPr>
            <a:spLocks noGrp="1"/>
          </p:cNvSpPr>
          <p:nvPr>
            <p:ph type="sldNum" sz="quarter" idx="2"/>
          </p:nvPr>
        </p:nvSpPr>
        <p:spPr/>
        <p:txBody>
          <a:bodyPr/>
          <a:lstStyle/>
          <a:p>
            <a:fld id="{86CB4B4D-7CA3-9044-876B-883B54F8677D}" type="slidenum">
              <a:rPr lang="en-US" smtClean="0"/>
              <a:t>2</a:t>
            </a:fld>
            <a:endParaRPr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Expected Results And evaluation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4661211"/>
            <a:ext cx="21506373" cy="80288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en-US" dirty="0"/>
              <a:t>Optical Flow Estimation Model (</a:t>
            </a:r>
            <a:r>
              <a:rPr lang="en-US" i="1" dirty="0"/>
              <a:t>Deep learning model</a:t>
            </a:r>
            <a:r>
              <a:rPr lang="en-US" dirty="0"/>
              <a:t>):</a:t>
            </a:r>
          </a:p>
          <a:p>
            <a:pPr algn="l"/>
            <a:endParaRPr lang="en-US" dirty="0"/>
          </a:p>
          <a:p>
            <a:pPr algn="l"/>
            <a:r>
              <a:rPr lang="en-US" dirty="0"/>
              <a:t>- The estimated approach should be able to generate a per-pixel</a:t>
            </a:r>
          </a:p>
          <a:p>
            <a:pPr algn="l"/>
            <a:r>
              <a:rPr lang="en-US" dirty="0"/>
              <a:t>prediction with images;</a:t>
            </a:r>
          </a:p>
          <a:p>
            <a:pPr algn="l"/>
            <a:endParaRPr lang="en-US" dirty="0"/>
          </a:p>
          <a:p>
            <a:pPr algn="l"/>
            <a:r>
              <a:rPr lang="en-US" dirty="0"/>
              <a:t>- The expected solution would be compared and evaluated with other solutions based on Deep Learning approaches.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20</a:t>
            </a:fld>
            <a:endParaRPr lang="en-US"/>
          </a:p>
        </p:txBody>
      </p:sp>
    </p:spTree>
    <p:extLst>
      <p:ext uri="{BB962C8B-B14F-4D97-AF65-F5344CB8AC3E}">
        <p14:creationId xmlns:p14="http://schemas.microsoft.com/office/powerpoint/2010/main" val="285529495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Reference</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401574"/>
            <a:ext cx="21506373" cy="103144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685800" indent="-685800" algn="l">
              <a:buFont typeface="Arial" panose="020B0604020202020204" pitchFamily="34" charset="0"/>
              <a:buChar char="•"/>
            </a:pPr>
            <a:r>
              <a:rPr lang="en-US" sz="3500" dirty="0"/>
              <a:t>[1] </a:t>
            </a:r>
            <a:r>
              <a:rPr lang="en-US" sz="3500" dirty="0" err="1"/>
              <a:t>Ilg</a:t>
            </a:r>
            <a:r>
              <a:rPr lang="en-US" sz="3500" dirty="0"/>
              <a:t>, E., Mayer, N., </a:t>
            </a:r>
            <a:r>
              <a:rPr lang="en-US" sz="3500" dirty="0" err="1"/>
              <a:t>Saikia</a:t>
            </a:r>
            <a:r>
              <a:rPr lang="en-US" sz="3500" dirty="0"/>
              <a:t>, T., </a:t>
            </a:r>
            <a:r>
              <a:rPr lang="en-US" sz="3500" dirty="0" err="1"/>
              <a:t>Keuper</a:t>
            </a:r>
            <a:r>
              <a:rPr lang="en-US" sz="3500" dirty="0"/>
              <a:t>, M., </a:t>
            </a:r>
            <a:r>
              <a:rPr lang="en-US" sz="3500" dirty="0" err="1"/>
              <a:t>Dosovitskiy</a:t>
            </a:r>
            <a:r>
              <a:rPr lang="en-US" sz="3500" dirty="0"/>
              <a:t>, A., &amp; </a:t>
            </a:r>
            <a:r>
              <a:rPr lang="en-US" sz="3500" dirty="0" err="1"/>
              <a:t>Brox</a:t>
            </a:r>
            <a:r>
              <a:rPr lang="en-US" sz="3500" dirty="0"/>
              <a:t>, T. (2017). </a:t>
            </a:r>
            <a:r>
              <a:rPr lang="en-US" sz="3500" dirty="0" err="1"/>
              <a:t>Flownet</a:t>
            </a:r>
            <a:r>
              <a:rPr lang="en-US" sz="3500" dirty="0"/>
              <a:t> 2.0: Evolution of optical flow estimation with deep networks. In Proceedings of the IEEE conference on computer vision and pattern recognition (pp. 2462-2470). </a:t>
            </a:r>
          </a:p>
          <a:p>
            <a:pPr marL="685800" indent="-685800" algn="l">
              <a:buFont typeface="Arial" panose="020B0604020202020204" pitchFamily="34" charset="0"/>
              <a:buChar char="•"/>
            </a:pPr>
            <a:r>
              <a:rPr lang="en-US" sz="3500" dirty="0"/>
              <a:t>[2] </a:t>
            </a:r>
            <a:r>
              <a:rPr lang="en-US" sz="3500" dirty="0" err="1"/>
              <a:t>Dosovitskiy</a:t>
            </a:r>
            <a:r>
              <a:rPr lang="en-US" sz="3500" dirty="0"/>
              <a:t>, A., Fischer, P., </a:t>
            </a:r>
            <a:r>
              <a:rPr lang="en-US" sz="3500" dirty="0" err="1"/>
              <a:t>Ilg</a:t>
            </a:r>
            <a:r>
              <a:rPr lang="en-US" sz="3500" dirty="0"/>
              <a:t>, E., </a:t>
            </a:r>
            <a:r>
              <a:rPr lang="en-US" sz="3500" dirty="0" err="1"/>
              <a:t>Hausser</a:t>
            </a:r>
            <a:r>
              <a:rPr lang="en-US" sz="3500" dirty="0"/>
              <a:t>, P., </a:t>
            </a:r>
            <a:r>
              <a:rPr lang="en-US" sz="3500" dirty="0" err="1"/>
              <a:t>Hazirbas</a:t>
            </a:r>
            <a:r>
              <a:rPr lang="en-US" sz="3500" dirty="0"/>
              <a:t>, C., </a:t>
            </a:r>
            <a:r>
              <a:rPr lang="en-US" sz="3500" dirty="0" err="1"/>
              <a:t>Golkov</a:t>
            </a:r>
            <a:r>
              <a:rPr lang="en-US" sz="3500" dirty="0"/>
              <a:t>, V., ... &amp; </a:t>
            </a:r>
            <a:r>
              <a:rPr lang="en-US" sz="3500" dirty="0" err="1"/>
              <a:t>Brox</a:t>
            </a:r>
            <a:r>
              <a:rPr lang="en-US" sz="3500" dirty="0"/>
              <a:t>, T. (2015). </a:t>
            </a:r>
            <a:r>
              <a:rPr lang="en-US" sz="3500" dirty="0" err="1"/>
              <a:t>Flownet</a:t>
            </a:r>
            <a:r>
              <a:rPr lang="en-US" sz="3500" dirty="0"/>
              <a:t>: Learning optical flow with convolutional networks. In Proceedings of the IEEE international conference on computer vision (pp. 2758-2766).</a:t>
            </a:r>
          </a:p>
          <a:p>
            <a:pPr marL="685800" indent="-685800" algn="l">
              <a:buFont typeface="Arial" panose="020B0604020202020204" pitchFamily="34" charset="0"/>
              <a:buChar char="•"/>
            </a:pPr>
            <a:r>
              <a:rPr lang="en-US" sz="3500" dirty="0"/>
              <a:t>[3] Sun, D., Yang, X., Liu, M. Y., &amp; Kautz, J. (2018). PWC-Net: CNNs for optical flow using pyramid, warping, and cost volume. In Proceedings of the IEEE Conference on </a:t>
            </a:r>
            <a:r>
              <a:rPr lang="en-US" sz="3500" dirty="0" err="1"/>
              <a:t>ComputerVision</a:t>
            </a:r>
            <a:r>
              <a:rPr lang="en-US" sz="3500" dirty="0"/>
              <a:t> and Pattern Recognition (pp. 8934-8943).</a:t>
            </a:r>
          </a:p>
          <a:p>
            <a:pPr marL="685800" indent="-685800" algn="l">
              <a:buFont typeface="Arial" panose="020B0604020202020204" pitchFamily="34" charset="0"/>
              <a:buChar char="•"/>
            </a:pPr>
            <a:r>
              <a:rPr lang="en-US" sz="3500" dirty="0"/>
              <a:t>[4] </a:t>
            </a:r>
            <a:r>
              <a:rPr lang="en-US" sz="3500" dirty="0" err="1"/>
              <a:t>Menze</a:t>
            </a:r>
            <a:r>
              <a:rPr lang="en-US" sz="3500" dirty="0"/>
              <a:t>, M., &amp; Geiger, A. (2015). Object scene flow for autonomous vehicles. In Proceedings of the IEEE</a:t>
            </a:r>
          </a:p>
          <a:p>
            <a:pPr marL="685800" indent="-685800" algn="l">
              <a:buFont typeface="Arial" panose="020B0604020202020204" pitchFamily="34" charset="0"/>
              <a:buChar char="•"/>
            </a:pPr>
            <a:r>
              <a:rPr lang="en-US" sz="3500" dirty="0"/>
              <a:t>[5] Conference on Computer Vision and Pattern Recognition (pp. 3061-3070).</a:t>
            </a:r>
          </a:p>
          <a:p>
            <a:pPr marL="685800" indent="-685800" algn="l">
              <a:buFont typeface="Arial" panose="020B0604020202020204" pitchFamily="34" charset="0"/>
              <a:buChar char="•"/>
            </a:pPr>
            <a:r>
              <a:rPr lang="en-US" sz="3500" dirty="0"/>
              <a:t>[6] B.D. Lucas, T. </a:t>
            </a:r>
            <a:r>
              <a:rPr lang="en-US" sz="3500" dirty="0" err="1"/>
              <a:t>Kanade</a:t>
            </a:r>
            <a:r>
              <a:rPr lang="en-US" sz="3500" dirty="0"/>
              <a:t>, ”An Image Registration Technique with an Application to Stereo Vision”, in Proceedings of Image Understanding Workshop, 1981, pp. 121-130</a:t>
            </a:r>
          </a:p>
          <a:p>
            <a:pPr marL="685800" indent="-685800" algn="l">
              <a:buFont typeface="Arial" panose="020B0604020202020204" pitchFamily="34" charset="0"/>
              <a:buChar char="•"/>
            </a:pPr>
            <a:r>
              <a:rPr lang="en-US" sz="3500" dirty="0"/>
              <a:t>[7] </a:t>
            </a:r>
            <a:r>
              <a:rPr lang="en-US" sz="3500" dirty="0" err="1"/>
              <a:t>Gituma</a:t>
            </a:r>
            <a:r>
              <a:rPr lang="en-US" sz="3500" dirty="0"/>
              <a:t>, Mark. “What Is Optical Flow and Why Does It Matter in Deep Learning.” Medium, The Startup, 23 June 2019, </a:t>
            </a:r>
            <a:r>
              <a:rPr lang="en-US" sz="3500" dirty="0">
                <a:hlinkClick r:id="rId2"/>
              </a:rPr>
              <a:t>https://medium.com/swlh/what-is-optical-flow-and-why-does-it-matter-in-deep-learning-b3278bb205b5</a:t>
            </a:r>
            <a:endParaRPr lang="en-US" sz="3500" dirty="0"/>
          </a:p>
          <a:p>
            <a:pPr marL="685800" indent="-685800" algn="l">
              <a:buFont typeface="Arial" panose="020B0604020202020204" pitchFamily="34" charset="0"/>
              <a:buChar char="•"/>
            </a:pPr>
            <a:r>
              <a:rPr lang="en-US" sz="3500" dirty="0"/>
              <a:t>[8] </a:t>
            </a:r>
            <a:r>
              <a:rPr lang="en-US" sz="3500" dirty="0">
                <a:hlinkClick r:id="rId3"/>
              </a:rPr>
              <a:t>https://nanonets.com/blog/optical-flow/</a:t>
            </a:r>
            <a:endParaRPr lang="en-US" sz="3500" dirty="0"/>
          </a:p>
          <a:p>
            <a:pPr marL="685800" indent="-685800" algn="l">
              <a:buFont typeface="Arial" panose="020B0604020202020204" pitchFamily="34" charset="0"/>
              <a:buChar char="•"/>
            </a:pPr>
            <a:endParaRPr lang="en-US" sz="4000" dirty="0"/>
          </a:p>
          <a:p>
            <a:pPr marL="685800" indent="-685800" algn="l">
              <a:buFont typeface="Arial" panose="020B0604020202020204" pitchFamily="34" charset="0"/>
              <a:buChar char="•"/>
            </a:pPr>
            <a:endParaRPr lang="en-US" sz="4000" dirty="0"/>
          </a:p>
          <a:p>
            <a:pPr algn="l"/>
            <a:endParaRPr lang="en-US" sz="40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4"/>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EFE466E1-D6DB-429D-BC9D-929D1E47075F}"/>
              </a:ext>
            </a:extLst>
          </p:cNvPr>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168096416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Адрес: ТехтТехтТехтТехтТехтТехтТехтТехтТехтТехтТехтТехтТехт"/>
          <p:cNvSpPr txBox="1"/>
          <p:nvPr/>
        </p:nvSpPr>
        <p:spPr>
          <a:xfrm>
            <a:off x="3604164" y="10739394"/>
            <a:ext cx="17175667" cy="636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pPr algn="ctr"/>
            <a:r>
              <a:rPr lang="en-US" sz="3200" b="1" dirty="0"/>
              <a:t>Address</a:t>
            </a:r>
            <a:r>
              <a:rPr sz="3200" dirty="0"/>
              <a:t>: </a:t>
            </a:r>
            <a:r>
              <a:rPr lang="en-US" sz="3200" dirty="0"/>
              <a:t> 20 </a:t>
            </a:r>
            <a:r>
              <a:rPr lang="en-US" sz="3200" dirty="0" err="1"/>
              <a:t>Myasnitskaya</a:t>
            </a:r>
            <a:r>
              <a:rPr lang="en-US" sz="3200" dirty="0"/>
              <a:t> </a:t>
            </a:r>
            <a:r>
              <a:rPr lang="en-US" sz="3200" dirty="0" err="1"/>
              <a:t>Ulitsa</a:t>
            </a:r>
            <a:r>
              <a:rPr lang="en-US" sz="3200" dirty="0"/>
              <a:t>, Moscow 101000 Russia   |   11 </a:t>
            </a:r>
            <a:r>
              <a:rPr lang="en-US" sz="3200" dirty="0" err="1"/>
              <a:t>Pokrovsky</a:t>
            </a:r>
            <a:r>
              <a:rPr lang="en-US" sz="3200" dirty="0"/>
              <a:t> Boulevard, Moscow 109028 Russia</a:t>
            </a:r>
            <a:endParaRPr sz="3200" dirty="0"/>
          </a:p>
        </p:txBody>
      </p:sp>
      <p:pic>
        <p:nvPicPr>
          <p:cNvPr id="7" name="Изображение" descr="Изображение"/>
          <p:cNvPicPr>
            <a:picLocks noChangeAspect="1"/>
          </p:cNvPicPr>
          <p:nvPr/>
        </p:nvPicPr>
        <p:blipFill>
          <a:blip r:embed="rId2"/>
          <a:stretch>
            <a:fillRect/>
          </a:stretch>
        </p:blipFill>
        <p:spPr>
          <a:xfrm>
            <a:off x="11065950" y="1880687"/>
            <a:ext cx="2252097" cy="2903349"/>
          </a:xfrm>
          <a:prstGeom prst="rect">
            <a:avLst/>
          </a:prstGeom>
          <a:ln w="12700">
            <a:miter lim="400000"/>
          </a:ln>
        </p:spPr>
      </p:pic>
      <p:sp>
        <p:nvSpPr>
          <p:cNvPr id="6" name="Адрес: ТехтТехтТехтТехтТехтТехтТехтТехтТехтТехтТехтТехтТехт">
            <a:extLst>
              <a:ext uri="{FF2B5EF4-FFF2-40B4-BE49-F238E27FC236}">
                <a16:creationId xmlns:a16="http://schemas.microsoft.com/office/drawing/2014/main" id="{9ABC1829-50B6-4B86-9531-43353E5AC94E}"/>
              </a:ext>
            </a:extLst>
          </p:cNvPr>
          <p:cNvSpPr txBox="1"/>
          <p:nvPr/>
        </p:nvSpPr>
        <p:spPr>
          <a:xfrm>
            <a:off x="7580040" y="6245880"/>
            <a:ext cx="9223916" cy="12214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pPr algn="ctr"/>
            <a:r>
              <a:rPr lang="en-US" sz="7000" b="1" dirty="0"/>
              <a:t>Thank You for attention</a:t>
            </a:r>
            <a:endParaRPr sz="7000" dirty="0"/>
          </a:p>
        </p:txBody>
      </p:sp>
      <p:sp>
        <p:nvSpPr>
          <p:cNvPr id="2" name="Slide Number Placeholder 1">
            <a:extLst>
              <a:ext uri="{FF2B5EF4-FFF2-40B4-BE49-F238E27FC236}">
                <a16:creationId xmlns:a16="http://schemas.microsoft.com/office/drawing/2014/main" id="{A1087E6C-2F1B-4041-AB6A-5A6FF3FFB625}"/>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3" name="TextBox 2">
            <a:extLst>
              <a:ext uri="{FF2B5EF4-FFF2-40B4-BE49-F238E27FC236}">
                <a16:creationId xmlns:a16="http://schemas.microsoft.com/office/drawing/2014/main" id="{2FAF0CA9-7C63-4F52-AB20-CDA6939E6349}"/>
              </a:ext>
            </a:extLst>
          </p:cNvPr>
          <p:cNvSpPr txBox="1"/>
          <p:nvPr/>
        </p:nvSpPr>
        <p:spPr>
          <a:xfrm>
            <a:off x="8193024" y="8227703"/>
            <a:ext cx="7973568"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2000" dirty="0">
                <a:solidFill>
                  <a:schemeClr val="bg1"/>
                </a:solidFill>
              </a:rPr>
              <a:t>Thanks to </a:t>
            </a:r>
            <a:r>
              <a:rPr lang="en-US" sz="2000" dirty="0" err="1">
                <a:solidFill>
                  <a:schemeClr val="bg1"/>
                </a:solidFill>
              </a:rPr>
              <a:t>Shadi</a:t>
            </a:r>
            <a:r>
              <a:rPr lang="en-US" sz="2000" dirty="0">
                <a:solidFill>
                  <a:schemeClr val="bg1"/>
                </a:solidFill>
              </a:rPr>
              <a:t> Saleh from Germany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Description of Subject AREA</a:t>
            </a:r>
            <a:endParaRPr lang="en-US" sz="7000" b="1" dirty="0">
              <a:solidFill>
                <a:srgbClr val="FF0000"/>
              </a:solidFill>
              <a:latin typeface="Arial Narrow" charset="0"/>
              <a:ea typeface="Arial Narrow" charset="0"/>
              <a:cs typeface="Arial Narrow" charset="0"/>
            </a:endParaRPr>
          </a:p>
        </p:txBody>
      </p:sp>
      <p:sp>
        <p:nvSpPr>
          <p:cNvPr id="61" name="Заголовок основного текста"/>
          <p:cNvSpPr txBox="1"/>
          <p:nvPr/>
        </p:nvSpPr>
        <p:spPr>
          <a:xfrm>
            <a:off x="1201063" y="3653274"/>
            <a:ext cx="16073438" cy="735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Scene</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pic>
        <p:nvPicPr>
          <p:cNvPr id="8" name="Content Placeholder 5">
            <a:extLst>
              <a:ext uri="{FF2B5EF4-FFF2-40B4-BE49-F238E27FC236}">
                <a16:creationId xmlns:a16="http://schemas.microsoft.com/office/drawing/2014/main" id="{2EBEBD99-AACB-4622-9195-E1EE80C6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2271" y="4608576"/>
            <a:ext cx="15115775" cy="8515219"/>
          </a:xfrm>
          <a:prstGeom prst="rect">
            <a:avLst/>
          </a:prstGeom>
        </p:spPr>
      </p:pic>
      <p:sp>
        <p:nvSpPr>
          <p:cNvPr id="2" name="Slide Number Placeholder 1">
            <a:extLst>
              <a:ext uri="{FF2B5EF4-FFF2-40B4-BE49-F238E27FC236}">
                <a16:creationId xmlns:a16="http://schemas.microsoft.com/office/drawing/2014/main" id="{8E173445-57EA-419A-941E-3E6A4841977F}"/>
              </a:ext>
            </a:extLst>
          </p:cNvPr>
          <p:cNvSpPr>
            <a:spLocks noGrp="1"/>
          </p:cNvSpPr>
          <p:nvPr>
            <p:ph type="sldNum" sz="quarter" idx="2"/>
          </p:nvPr>
        </p:nvSpPr>
        <p:spPr/>
        <p:txBody>
          <a:bodyPr/>
          <a:lstStyle/>
          <a:p>
            <a:fld id="{86CB4B4D-7CA3-9044-876B-883B54F8677D}" type="slidenum">
              <a:rPr lang="en-US" smtClean="0"/>
              <a:t>3</a:t>
            </a:fld>
            <a:endParaRPr lang="en-US"/>
          </a:p>
        </p:txBody>
      </p:sp>
    </p:spTree>
    <p:extLst>
      <p:ext uri="{BB962C8B-B14F-4D97-AF65-F5344CB8AC3E}">
        <p14:creationId xmlns:p14="http://schemas.microsoft.com/office/powerpoint/2010/main" val="338911580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C99D5F2-09F7-456A-BF99-1572D1DD86FA}"/>
              </a:ext>
            </a:extLst>
          </p:cNvPr>
          <p:cNvSpPr txBox="1"/>
          <p:nvPr/>
        </p:nvSpPr>
        <p:spPr>
          <a:xfrm>
            <a:off x="1092702" y="867090"/>
            <a:ext cx="22279708" cy="1860894"/>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10800" b="0" i="0" u="none" strike="noStrike" kern="1200" cap="none" spc="0" normalizeH="0" baseline="0">
                <a:ln>
                  <a:noFill/>
                </a:ln>
                <a:solidFill>
                  <a:srgbClr val="FFFFFF"/>
                </a:solidFill>
                <a:effectLst/>
                <a:uFillTx/>
                <a:sym typeface="Helvetica Light"/>
              </a:rPr>
              <a:t>Optical Flow</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13EE574-15D8-430B-93AB-A80CA237371E}"/>
              </a:ext>
            </a:extLst>
          </p:cNvPr>
          <p:cNvPicPr>
            <a:picLocks noChangeAspect="1"/>
          </p:cNvPicPr>
          <p:nvPr/>
        </p:nvPicPr>
        <p:blipFill>
          <a:blip r:embed="rId2"/>
          <a:stretch>
            <a:fillRect/>
          </a:stretch>
        </p:blipFill>
        <p:spPr>
          <a:xfrm>
            <a:off x="13845048" y="5047249"/>
            <a:ext cx="8979307" cy="7995274"/>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 name="Content Placeholder 3">
            <a:extLst>
              <a:ext uri="{FF2B5EF4-FFF2-40B4-BE49-F238E27FC236}">
                <a16:creationId xmlns:a16="http://schemas.microsoft.com/office/drawing/2014/main" id="{2BBBD905-5508-4B46-A499-058D37AFF541}"/>
              </a:ext>
            </a:extLst>
          </p:cNvPr>
          <p:cNvPicPr>
            <a:picLocks noChangeAspect="1"/>
          </p:cNvPicPr>
          <p:nvPr/>
        </p:nvPicPr>
        <p:blipFill>
          <a:blip r:embed="rId3"/>
          <a:stretch>
            <a:fillRect/>
          </a:stretch>
        </p:blipFill>
        <p:spPr>
          <a:xfrm>
            <a:off x="1435555" y="5120400"/>
            <a:ext cx="9085538" cy="7995274"/>
          </a:xfrm>
          <a:prstGeom prst="rect">
            <a:avLst/>
          </a:prstGeom>
        </p:spPr>
      </p:pic>
      <p:sp>
        <p:nvSpPr>
          <p:cNvPr id="5" name="Slide Number Placeholder 4">
            <a:extLst>
              <a:ext uri="{FF2B5EF4-FFF2-40B4-BE49-F238E27FC236}">
                <a16:creationId xmlns:a16="http://schemas.microsoft.com/office/drawing/2014/main" id="{5EE2D371-58D0-4B84-9DFA-9F6439B4F3D9}"/>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6" name="TextBox 5">
            <a:extLst>
              <a:ext uri="{FF2B5EF4-FFF2-40B4-BE49-F238E27FC236}">
                <a16:creationId xmlns:a16="http://schemas.microsoft.com/office/drawing/2014/main" id="{FA833310-9101-447C-8AD9-1395921A4AD0}"/>
              </a:ext>
            </a:extLst>
          </p:cNvPr>
          <p:cNvSpPr txBox="1"/>
          <p:nvPr/>
        </p:nvSpPr>
        <p:spPr>
          <a:xfrm>
            <a:off x="6119174" y="4434825"/>
            <a:ext cx="12622306"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kumimoji="0" lang="en-US" sz="4000" b="0" i="0" u="none" strike="noStrike" cap="none" spc="0" normalizeH="0" baseline="0" dirty="0">
                <a:ln>
                  <a:noFill/>
                </a:ln>
                <a:solidFill>
                  <a:srgbClr val="000000"/>
                </a:solidFill>
                <a:effectLst/>
                <a:uFillTx/>
                <a:latin typeface="+mj-lt"/>
                <a:ea typeface="+mj-ea"/>
                <a:cs typeface="+mj-cs"/>
                <a:sym typeface="Helvetica Light"/>
              </a:rPr>
              <a:t>An object moves from the top left </a:t>
            </a:r>
            <a:r>
              <a:rPr lang="en-US" sz="4000" dirty="0"/>
              <a:t>to bottom right</a:t>
            </a:r>
            <a:endParaRPr kumimoji="0" lang="en-US" sz="4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37638046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9A6B852-6A26-4A26-907A-53A50C7FC041}"/>
              </a:ext>
            </a:extLst>
          </p:cNvPr>
          <p:cNvSpPr txBox="1"/>
          <p:nvPr/>
        </p:nvSpPr>
        <p:spPr>
          <a:xfrm>
            <a:off x="1052146" y="933156"/>
            <a:ext cx="22279708" cy="1860894"/>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10800" b="0" i="0" u="none" strike="noStrike" kern="1200" cap="none" spc="0" normalizeH="0" baseline="0">
                <a:ln>
                  <a:noFill/>
                </a:ln>
                <a:solidFill>
                  <a:srgbClr val="FFFFFF"/>
                </a:solidFill>
                <a:effectLst/>
                <a:uFillTx/>
                <a:latin typeface="+mj-lt"/>
                <a:ea typeface="+mj-ea"/>
                <a:cs typeface="+mj-cs"/>
                <a:sym typeface="Helvetica Light"/>
              </a:rPr>
              <a:t>Optical Flow: Video frames</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Content Placeholder 3">
            <a:extLst>
              <a:ext uri="{FF2B5EF4-FFF2-40B4-BE49-F238E27FC236}">
                <a16:creationId xmlns:a16="http://schemas.microsoft.com/office/drawing/2014/main" id="{E08D5FFC-F323-4E51-B630-13FCAB2FFCDE}"/>
              </a:ext>
            </a:extLst>
          </p:cNvPr>
          <p:cNvPicPr>
            <a:picLocks noChangeAspect="1"/>
          </p:cNvPicPr>
          <p:nvPr/>
        </p:nvPicPr>
        <p:blipFill>
          <a:blip r:embed="rId2"/>
          <a:stretch>
            <a:fillRect/>
          </a:stretch>
        </p:blipFill>
        <p:spPr>
          <a:xfrm>
            <a:off x="1820417" y="5019822"/>
            <a:ext cx="20632967" cy="7995274"/>
          </a:xfrm>
          <a:prstGeom prst="rect">
            <a:avLst/>
          </a:prstGeom>
        </p:spPr>
      </p:pic>
      <p:sp>
        <p:nvSpPr>
          <p:cNvPr id="4" name="Slide Number Placeholder 3">
            <a:extLst>
              <a:ext uri="{FF2B5EF4-FFF2-40B4-BE49-F238E27FC236}">
                <a16:creationId xmlns:a16="http://schemas.microsoft.com/office/drawing/2014/main" id="{39D804B2-B3F9-459B-88E8-CBEA01B520F5}"/>
              </a:ext>
            </a:extLst>
          </p:cNvPr>
          <p:cNvSpPr>
            <a:spLocks noGrp="1"/>
          </p:cNvSpPr>
          <p:nvPr>
            <p:ph type="sldNum" sz="quarter" idx="2"/>
          </p:nvPr>
        </p:nvSpPr>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235147274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73768" y="642354"/>
            <a:ext cx="8664614" cy="12359104"/>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BE0A4B5-8D9B-4F0E-AB82-BD0B56E61DA0}"/>
              </a:ext>
            </a:extLst>
          </p:cNvPr>
          <p:cNvSpPr txBox="1"/>
          <p:nvPr/>
        </p:nvSpPr>
        <p:spPr>
          <a:xfrm>
            <a:off x="1348474" y="1828800"/>
            <a:ext cx="7315200" cy="5775158"/>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9600" b="0" i="0" u="none" strike="noStrike" kern="1200" cap="none" spc="0" normalizeH="0" baseline="0">
                <a:ln>
                  <a:noFill/>
                </a:ln>
                <a:solidFill>
                  <a:srgbClr val="FFFFFF"/>
                </a:solidFill>
                <a:effectLst/>
                <a:uFillTx/>
                <a:latin typeface="+mj-lt"/>
                <a:ea typeface="+mj-ea"/>
                <a:cs typeface="+mj-cs"/>
                <a:sym typeface="Helvetica Light"/>
              </a:rPr>
              <a:t>Optical Flow Estimation Problem</a:t>
            </a:r>
          </a:p>
        </p:txBody>
      </p:sp>
      <p:cxnSp>
        <p:nvCxnSpPr>
          <p:cNvPr id="10" name="Straight Connector 9">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82252" y="7820534"/>
            <a:ext cx="517358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99B029D-D155-4DF0-8ED5-4B50DEEB6064}"/>
              </a:ext>
            </a:extLst>
          </p:cNvPr>
          <p:cNvPicPr>
            <a:picLocks noChangeAspect="1"/>
          </p:cNvPicPr>
          <p:nvPr/>
        </p:nvPicPr>
        <p:blipFill>
          <a:blip r:embed="rId2"/>
          <a:stretch>
            <a:fillRect/>
          </a:stretch>
        </p:blipFill>
        <p:spPr>
          <a:xfrm>
            <a:off x="10794684" y="985146"/>
            <a:ext cx="10851991" cy="10755750"/>
          </a:xfrm>
          <a:prstGeom prst="rect">
            <a:avLst/>
          </a:prstGeom>
        </p:spPr>
      </p:pic>
      <p:sp>
        <p:nvSpPr>
          <p:cNvPr id="4" name="Slide Number Placeholder 3">
            <a:extLst>
              <a:ext uri="{FF2B5EF4-FFF2-40B4-BE49-F238E27FC236}">
                <a16:creationId xmlns:a16="http://schemas.microsoft.com/office/drawing/2014/main" id="{553422F0-9B17-44DF-900E-B1A2A64C44EE}"/>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5" name="TextBox 4">
            <a:extLst>
              <a:ext uri="{FF2B5EF4-FFF2-40B4-BE49-F238E27FC236}">
                <a16:creationId xmlns:a16="http://schemas.microsoft.com/office/drawing/2014/main" id="{31C35C5D-3534-43DB-A67C-FF0228EB0AFD}"/>
              </a:ext>
            </a:extLst>
          </p:cNvPr>
          <p:cNvSpPr txBox="1"/>
          <p:nvPr/>
        </p:nvSpPr>
        <p:spPr>
          <a:xfrm>
            <a:off x="11517906" y="11817841"/>
            <a:ext cx="9405545"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4000" dirty="0"/>
              <a:t>How do we estimate the displacement?</a:t>
            </a:r>
            <a:endParaRPr kumimoji="0" lang="en-US" sz="4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89987691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7E59594-280F-4E1A-8E21-E037F037D80F}"/>
              </a:ext>
            </a:extLst>
          </p:cNvPr>
          <p:cNvSpPr txBox="1"/>
          <p:nvPr/>
        </p:nvSpPr>
        <p:spPr>
          <a:xfrm>
            <a:off x="9780868" y="2372259"/>
            <a:ext cx="14603132" cy="128636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dirty="0">
                <a:solidFill>
                  <a:srgbClr val="253957"/>
                </a:solidFill>
                <a:latin typeface="Arial Narrow" charset="0"/>
                <a:ea typeface="+mn-ea"/>
                <a:cs typeface="+mn-cs"/>
              </a:rPr>
              <a:t>Optical Flow Estimation Problem</a:t>
            </a:r>
          </a:p>
        </p:txBody>
      </p:sp>
      <p:pic>
        <p:nvPicPr>
          <p:cNvPr id="11" name="Picture 10">
            <a:extLst>
              <a:ext uri="{FF2B5EF4-FFF2-40B4-BE49-F238E27FC236}">
                <a16:creationId xmlns:a16="http://schemas.microsoft.com/office/drawing/2014/main" id="{ACCC2FD4-8B6A-44EB-900F-E01B777DCFB6}"/>
              </a:ext>
            </a:extLst>
          </p:cNvPr>
          <p:cNvPicPr>
            <a:picLocks noChangeAspect="1"/>
          </p:cNvPicPr>
          <p:nvPr/>
        </p:nvPicPr>
        <p:blipFill rotWithShape="1">
          <a:blip r:embed="rId2"/>
          <a:srcRect l="26780" r="35199"/>
          <a:stretch/>
        </p:blipFill>
        <p:spPr>
          <a:xfrm>
            <a:off x="20" y="10"/>
            <a:ext cx="9271162" cy="13715990"/>
          </a:xfrm>
          <a:prstGeom prst="rect">
            <a:avLst/>
          </a:prstGeom>
          <a:effectLst/>
        </p:spPr>
      </p:pic>
      <p:cxnSp>
        <p:nvCxnSpPr>
          <p:cNvPr id="15" name="Straight Connector 1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61868" y="4230234"/>
            <a:ext cx="12618720" cy="0"/>
          </a:xfrm>
          <a:prstGeom prst="line">
            <a:avLst/>
          </a:prstGeom>
          <a:ln w="19050">
            <a:solidFill>
              <a:srgbClr val="60A4AD"/>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7A75FC-5FB4-4FAF-8753-441F49716A26}"/>
              </a:ext>
            </a:extLst>
          </p:cNvPr>
          <p:cNvSpPr txBox="1"/>
          <p:nvPr/>
        </p:nvSpPr>
        <p:spPr>
          <a:xfrm>
            <a:off x="10046364" y="4403819"/>
            <a:ext cx="13172978" cy="361871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1" indent="0" algn="l" defTabSz="914400" hangingPunct="1"/>
            <a:r>
              <a:rPr lang="en-US" sz="4400" dirty="0"/>
              <a:t>- The problem of optical flow has historically been an optimization problem in computer vision</a:t>
            </a:r>
          </a:p>
          <a:p>
            <a:pPr lvl="0" algn="l" defTabSz="914400" hangingPunct="1"/>
            <a:r>
              <a:rPr lang="en-US" sz="4400" dirty="0"/>
              <a:t>- Recent approaches by applying deep learning have shown impressive results. </a:t>
            </a:r>
            <a:endParaRPr kumimoji="0" lang="en-US" sz="4400" b="0" i="0" u="none" strike="noStrike" kern="1200" cap="none" spc="0" normalizeH="0" baseline="0" dirty="0">
              <a:ln>
                <a:noFill/>
              </a:ln>
              <a:solidFill>
                <a:schemeClr val="tx1"/>
              </a:solidFill>
              <a:effectLst/>
              <a:uFillTx/>
              <a:latin typeface="+mn-lt"/>
              <a:ea typeface="+mn-ea"/>
              <a:cs typeface="+mn-cs"/>
              <a:sym typeface="Helvetica Light"/>
            </a:endParaRPr>
          </a:p>
        </p:txBody>
      </p:sp>
      <p:sp>
        <p:nvSpPr>
          <p:cNvPr id="2" name="Slide Number Placeholder 1">
            <a:extLst>
              <a:ext uri="{FF2B5EF4-FFF2-40B4-BE49-F238E27FC236}">
                <a16:creationId xmlns:a16="http://schemas.microsoft.com/office/drawing/2014/main" id="{AA9B6FC4-2161-4C26-81F4-86FDC2B0E9CF}"/>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7" name="Очень крутой заголовок…">
            <a:extLst>
              <a:ext uri="{FF2B5EF4-FFF2-40B4-BE49-F238E27FC236}">
                <a16:creationId xmlns:a16="http://schemas.microsoft.com/office/drawing/2014/main" id="{30C8722C-D97E-4439-8CB3-6791302A4FA7}"/>
              </a:ext>
            </a:extLst>
          </p:cNvPr>
          <p:cNvSpPr txBox="1"/>
          <p:nvPr/>
        </p:nvSpPr>
        <p:spPr>
          <a:xfrm>
            <a:off x="9884739" y="8196116"/>
            <a:ext cx="13172978" cy="12863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cap="all" dirty="0">
                <a:solidFill>
                  <a:srgbClr val="253957"/>
                </a:solidFill>
                <a:latin typeface="Arial Narrow" charset="0"/>
              </a:rPr>
              <a:t>Relevance</a:t>
            </a:r>
            <a:r>
              <a:rPr lang="en-US" sz="7000" b="1" dirty="0">
                <a:latin typeface="Arial Narrow" charset="0"/>
                <a:ea typeface="Arial Narrow" charset="0"/>
                <a:cs typeface="Arial Narrow" charset="0"/>
              </a:rPr>
              <a:t> and Use</a:t>
            </a:r>
            <a:endParaRPr lang="en-US" sz="7000" b="1" dirty="0">
              <a:solidFill>
                <a:srgbClr val="FF0000"/>
              </a:solidFill>
              <a:latin typeface="Arial Narrow" charset="0"/>
              <a:ea typeface="Arial Narrow" charset="0"/>
              <a:cs typeface="Arial Narrow" charset="0"/>
            </a:endParaRP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3AA19687-EEA7-4D6A-A9BD-479F67F15237}"/>
              </a:ext>
            </a:extLst>
          </p:cNvPr>
          <p:cNvSpPr txBox="1"/>
          <p:nvPr/>
        </p:nvSpPr>
        <p:spPr>
          <a:xfrm>
            <a:off x="10000242" y="9656070"/>
            <a:ext cx="12941971" cy="3135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en-US" sz="4400" dirty="0"/>
              <a:t>Motion detection, video compression, Motion estimation and video compression have developed as a major aspect of optical flow research</a:t>
            </a:r>
          </a:p>
        </p:txBody>
      </p:sp>
    </p:spTree>
    <p:extLst>
      <p:ext uri="{BB962C8B-B14F-4D97-AF65-F5344CB8AC3E}">
        <p14:creationId xmlns:p14="http://schemas.microsoft.com/office/powerpoint/2010/main" val="190821987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2365248" y="676773"/>
            <a:ext cx="19653503" cy="1547206"/>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dirty="0">
                <a:solidFill>
                  <a:srgbClr val="253957"/>
                </a:solidFill>
                <a:latin typeface="Arial Narrow" charset="0"/>
                <a:ea typeface="+mn-ea"/>
                <a:cs typeface="+mn-cs"/>
              </a:rPr>
              <a:t>Optical Flow – State of the art - previous</a:t>
            </a:r>
          </a:p>
        </p:txBody>
      </p:sp>
      <p:sp>
        <p:nvSpPr>
          <p:cNvPr id="4" name="TextBox 3">
            <a:extLst>
              <a:ext uri="{FF2B5EF4-FFF2-40B4-BE49-F238E27FC236}">
                <a16:creationId xmlns:a16="http://schemas.microsoft.com/office/drawing/2014/main" id="{8034540D-8C47-42B7-A397-3BC0116ED38F}"/>
              </a:ext>
            </a:extLst>
          </p:cNvPr>
          <p:cNvSpPr txBox="1"/>
          <p:nvPr/>
        </p:nvSpPr>
        <p:spPr>
          <a:xfrm>
            <a:off x="914400" y="2519111"/>
            <a:ext cx="22421087" cy="300895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1" indent="0" algn="l" defTabSz="914400" hangingPunct="1"/>
            <a:r>
              <a:rPr lang="en-US" sz="4800" kern="1200" dirty="0">
                <a:solidFill>
                  <a:schemeClr val="tx1"/>
                </a:solidFill>
              </a:rPr>
              <a:t>The concept of optical flow was introduced by the American psychologist James J. Gibson in the 1940s to describe the visual stimulus provided to animals moving through the world. Gibson stressed the importance of optic flow for affordance perception, the ability to discern possibilities for action within the environment. </a:t>
            </a:r>
          </a:p>
          <a:p>
            <a:pPr lvl="1" indent="0" algn="l" defTabSz="914400" hangingPunct="1"/>
            <a:endParaRPr kumimoji="0" lang="en-US" sz="4800" b="0" i="0" u="none" strike="noStrike" kern="1200" cap="none" spc="0" normalizeH="0" dirty="0">
              <a:ln>
                <a:noFill/>
              </a:ln>
              <a:solidFill>
                <a:schemeClr val="tx1"/>
              </a:solidFill>
              <a:effectLst/>
              <a:uFillTx/>
              <a:latin typeface="+mn-lt"/>
              <a:ea typeface="+mn-ea"/>
              <a:cs typeface="+mn-cs"/>
              <a:sym typeface="Helvetica Light"/>
            </a:endParaRPr>
          </a:p>
        </p:txBody>
      </p:sp>
      <p:pic>
        <p:nvPicPr>
          <p:cNvPr id="5" name="Picture 2" descr="Image result for optical flow">
            <a:extLst>
              <a:ext uri="{FF2B5EF4-FFF2-40B4-BE49-F238E27FC236}">
                <a16:creationId xmlns:a16="http://schemas.microsoft.com/office/drawing/2014/main" id="{485794EE-50C4-4B1B-808E-DFFD7753D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62" y="6688157"/>
            <a:ext cx="16703040" cy="55774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7BE3303-3C52-4591-ADF6-690702B46CD4}"/>
              </a:ext>
            </a:extLst>
          </p:cNvPr>
          <p:cNvSpPr txBox="1"/>
          <p:nvPr/>
        </p:nvSpPr>
        <p:spPr>
          <a:xfrm>
            <a:off x="17666208" y="5528063"/>
            <a:ext cx="5803392" cy="69153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just"/>
            <a:r>
              <a:rPr lang="en-US" sz="4400" dirty="0"/>
              <a:t>The optic flow experienced by a rotating observer (in this case a fly). The direction and magnitude of optic flow at each location is represented by the direction and length of each arrow.</a:t>
            </a:r>
            <a:endParaRPr kumimoji="0" lang="en-US" sz="44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218113131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2689624" y="960645"/>
            <a:ext cx="18492380" cy="1239431"/>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algn="l" defTabSz="914400" hangingPunct="1">
              <a:lnSpc>
                <a:spcPct val="90000"/>
              </a:lnSpc>
              <a:spcBef>
                <a:spcPct val="0"/>
              </a:spcBef>
              <a:spcAft>
                <a:spcPts val="600"/>
              </a:spcAft>
            </a:pPr>
            <a:r>
              <a:rPr lang="en-US" sz="7000" b="1" cap="all" dirty="0">
                <a:solidFill>
                  <a:srgbClr val="253957"/>
                </a:solidFill>
                <a:latin typeface="Arial Narrow" charset="0"/>
              </a:rPr>
              <a:t>Optical Flow – State of the art - previous</a:t>
            </a:r>
          </a:p>
        </p:txBody>
      </p:sp>
      <p:sp>
        <p:nvSpPr>
          <p:cNvPr id="4" name="TextBox 3">
            <a:extLst>
              <a:ext uri="{FF2B5EF4-FFF2-40B4-BE49-F238E27FC236}">
                <a16:creationId xmlns:a16="http://schemas.microsoft.com/office/drawing/2014/main" id="{8034540D-8C47-42B7-A397-3BC0116ED38F}"/>
              </a:ext>
            </a:extLst>
          </p:cNvPr>
          <p:cNvSpPr txBox="1"/>
          <p:nvPr/>
        </p:nvSpPr>
        <p:spPr>
          <a:xfrm>
            <a:off x="914400" y="2519111"/>
            <a:ext cx="22421087" cy="300895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0" algn="l"/>
            <a:r>
              <a:rPr lang="en-US" sz="4800" dirty="0"/>
              <a:t>As a goal to determine how computers can be made to gain high-level understanding from digital images or videos and to automate tasks that the human visual system can do, optical flow became a computer vision technique with pioneering researchers Horn and </a:t>
            </a:r>
            <a:r>
              <a:rPr lang="en-US" sz="4800" dirty="0" err="1"/>
              <a:t>Schunck</a:t>
            </a:r>
            <a:endParaRPr lang="en-US" sz="4800" dirty="0"/>
          </a:p>
        </p:txBody>
      </p:sp>
      <p:sp>
        <p:nvSpPr>
          <p:cNvPr id="6" name="TextBox 5">
            <a:extLst>
              <a:ext uri="{FF2B5EF4-FFF2-40B4-BE49-F238E27FC236}">
                <a16:creationId xmlns:a16="http://schemas.microsoft.com/office/drawing/2014/main" id="{67BE3303-3C52-4591-ADF6-690702B46CD4}"/>
              </a:ext>
            </a:extLst>
          </p:cNvPr>
          <p:cNvSpPr txBox="1"/>
          <p:nvPr/>
        </p:nvSpPr>
        <p:spPr>
          <a:xfrm>
            <a:off x="12192000" y="5835838"/>
            <a:ext cx="11277600" cy="6299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b="1" dirty="0"/>
              <a:t>ESTIMATION: </a:t>
            </a:r>
            <a:r>
              <a:rPr lang="en-US" dirty="0"/>
              <a:t>Sequences of ordered images allow the estimation of motion as either instantaneous image velocities or discrete image displacements. The optical flow methods try to calculate the motion between two image frames which are taken at successive frame times at every voxel position.</a:t>
            </a:r>
          </a:p>
        </p:txBody>
      </p:sp>
      <p:pic>
        <p:nvPicPr>
          <p:cNvPr id="2050" name="Picture 2" descr="Image result for computer vision">
            <a:extLst>
              <a:ext uri="{FF2B5EF4-FFF2-40B4-BE49-F238E27FC236}">
                <a16:creationId xmlns:a16="http://schemas.microsoft.com/office/drawing/2014/main" id="{A280DAE7-9DA3-4A1B-A382-168E299BB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066" y="6268933"/>
            <a:ext cx="9753600" cy="6000750"/>
          </a:xfrm>
          <a:prstGeom prst="rect">
            <a:avLst/>
          </a:prstGeom>
          <a:noFill/>
          <a:extLst>
            <a:ext uri="{909E8E84-426E-40DD-AFC4-6F175D3DCCD1}">
              <a14:hiddenFill xmlns:a14="http://schemas.microsoft.com/office/drawing/2010/main">
                <a:solidFill>
                  <a:srgbClr val="FFFFFF"/>
                </a:solidFill>
              </a14:hiddenFill>
            </a:ext>
          </a:extLst>
        </p:spPr>
      </p:pic>
      <p:sp>
        <p:nvSpPr>
          <p:cNvPr id="8" name="Isosceles Triangle 7">
            <a:extLst>
              <a:ext uri="{FF2B5EF4-FFF2-40B4-BE49-F238E27FC236}">
                <a16:creationId xmlns:a16="http://schemas.microsoft.com/office/drawing/2014/main" id="{C895F370-CDFD-4967-92A5-0EF5BB97C9C7}"/>
              </a:ext>
            </a:extLst>
          </p:cNvPr>
          <p:cNvSpPr/>
          <p:nvPr/>
        </p:nvSpPr>
        <p:spPr>
          <a:xfrm>
            <a:off x="19554952" y="11052170"/>
            <a:ext cx="508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13877631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0DBAA482A684204793E06FC7E0AFAD14" ma:contentTypeVersion="6" ma:contentTypeDescription="Создание документа." ma:contentTypeScope="" ma:versionID="c75c8e2ec7d79cf5fd218d5e596aafb0">
  <xsd:schema xmlns:xsd="http://www.w3.org/2001/XMLSchema" xmlns:xs="http://www.w3.org/2001/XMLSchema" xmlns:p="http://schemas.microsoft.com/office/2006/metadata/properties" xmlns:ns3="c866f390-f2b6-40cc-afc1-5d4fd229ae6a" targetNamespace="http://schemas.microsoft.com/office/2006/metadata/properties" ma:root="true" ma:fieldsID="cfe7d2e3f31ad5333e420750ed364781" ns3:_="">
    <xsd:import namespace="c866f390-f2b6-40cc-afc1-5d4fd229ae6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66f390-f2b6-40cc-afc1-5d4fd229ae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2A47B3-0DD8-4AFF-825E-78743D592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66f390-f2b6-40cc-afc1-5d4fd229ae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5FC44F-5AAA-425D-B3BE-AC2A22B3EF6C}">
  <ds:schemaRefs>
    <ds:schemaRef ds:uri="c866f390-f2b6-40cc-afc1-5d4fd229ae6a"/>
    <ds:schemaRef ds:uri="http://purl.org/dc/elements/1.1/"/>
    <ds:schemaRef ds:uri="http://purl.org/dc/terms/"/>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92C7A50E-9310-4077-AAF5-C1D0BBD35A9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660</TotalTime>
  <Words>1593</Words>
  <Application>Microsoft Office PowerPoint</Application>
  <PresentationFormat>Custom</PresentationFormat>
  <Paragraphs>161</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Arial Narrow</vt:lpstr>
      <vt:lpstr>Calibri</vt:lpstr>
      <vt:lpstr>Helvetica</vt:lpstr>
      <vt:lpstr>Helvetica Light</vt:lpstr>
      <vt:lpstr>Helvetica Neue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Afriyie Attakorah</dc:creator>
  <cp:lastModifiedBy>Joseph Afriyie Attakorah</cp:lastModifiedBy>
  <cp:revision>40</cp:revision>
  <dcterms:created xsi:type="dcterms:W3CDTF">2019-12-07T17:33:42Z</dcterms:created>
  <dcterms:modified xsi:type="dcterms:W3CDTF">2020-01-23T15:33:10Z</dcterms:modified>
</cp:coreProperties>
</file>